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4" r:id="rId1"/>
  </p:sldMasterIdLst>
  <p:notesMasterIdLst>
    <p:notesMasterId r:id="rId31"/>
  </p:notesMasterIdLst>
  <p:handoutMasterIdLst>
    <p:handoutMasterId r:id="rId32"/>
  </p:handoutMasterIdLst>
  <p:sldIdLst>
    <p:sldId id="532" r:id="rId2"/>
    <p:sldId id="554" r:id="rId3"/>
    <p:sldId id="557" r:id="rId4"/>
    <p:sldId id="558" r:id="rId5"/>
    <p:sldId id="559" r:id="rId6"/>
    <p:sldId id="556" r:id="rId7"/>
    <p:sldId id="555" r:id="rId8"/>
    <p:sldId id="464" r:id="rId9"/>
    <p:sldId id="531" r:id="rId10"/>
    <p:sldId id="530" r:id="rId11"/>
    <p:sldId id="500" r:id="rId12"/>
    <p:sldId id="501" r:id="rId13"/>
    <p:sldId id="502" r:id="rId14"/>
    <p:sldId id="520" r:id="rId15"/>
    <p:sldId id="527" r:id="rId16"/>
    <p:sldId id="503" r:id="rId17"/>
    <p:sldId id="561" r:id="rId18"/>
    <p:sldId id="487" r:id="rId19"/>
    <p:sldId id="499" r:id="rId20"/>
    <p:sldId id="516" r:id="rId21"/>
    <p:sldId id="515" r:id="rId22"/>
    <p:sldId id="488" r:id="rId23"/>
    <p:sldId id="489" r:id="rId24"/>
    <p:sldId id="521" r:id="rId25"/>
    <p:sldId id="510" r:id="rId26"/>
    <p:sldId id="511" r:id="rId27"/>
    <p:sldId id="518" r:id="rId28"/>
    <p:sldId id="517" r:id="rId29"/>
    <p:sldId id="553" r:id="rId30"/>
  </p:sldIdLst>
  <p:sldSz cx="9144000" cy="6858000" type="screen4x3"/>
  <p:notesSz cx="6797675" cy="9926638"/>
  <p:defaultText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EEA172"/>
    <a:srgbClr val="1D9EFF"/>
    <a:srgbClr val="FA7831"/>
    <a:srgbClr val="F9A611"/>
    <a:srgbClr val="339966"/>
    <a:srgbClr val="8894A2"/>
    <a:srgbClr val="A8B1BC"/>
    <a:srgbClr val="7A8391"/>
    <a:srgbClr val="3844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70361" autoAdjust="0"/>
  </p:normalViewPr>
  <p:slideViewPr>
    <p:cSldViewPr>
      <p:cViewPr>
        <p:scale>
          <a:sx n="66" d="100"/>
          <a:sy n="66" d="100"/>
        </p:scale>
        <p:origin x="1090" y="-32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2490"/>
    </p:cViewPr>
  </p:sorterViewPr>
  <p:notesViewPr>
    <p:cSldViewPr>
      <p:cViewPr varScale="1">
        <p:scale>
          <a:sx n="78" d="100"/>
          <a:sy n="78" d="100"/>
        </p:scale>
        <p:origin x="397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6E111F7-F10D-4486-BE35-8CBF9A779EFB}" type="datetime1">
              <a:rPr lang="uk-UA" smtClean="0"/>
              <a:t>28.02.2020</a:t>
            </a:fld>
            <a:endParaRPr lang="en-US" dirty="0"/>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2F26358-B450-E340-A792-1F8E969E1529}" type="slidenum">
              <a:rPr lang="en-US" smtClean="0"/>
              <a:t>‹#›</a:t>
            </a:fld>
            <a:endParaRPr lang="en-US" dirty="0"/>
          </a:p>
        </p:txBody>
      </p:sp>
    </p:spTree>
    <p:extLst>
      <p:ext uri="{BB962C8B-B14F-4D97-AF65-F5344CB8AC3E}">
        <p14:creationId xmlns:p14="http://schemas.microsoft.com/office/powerpoint/2010/main" val="4796629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85570ED-C5F6-402E-A634-B7F98675139B}" type="datetime1">
              <a:rPr lang="uk-UA" smtClean="0"/>
              <a:t>28.02.2020</a:t>
            </a:fld>
            <a:endParaRPr lang="uk-UA"/>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defRPr/>
            </a:pPr>
            <a:endParaRPr lang="en-ZA" sz="1000" kern="1200" dirty="0">
              <a:solidFill>
                <a:schemeClr val="tx1"/>
              </a:solidFill>
              <a:latin typeface="+mn-lt"/>
              <a:ea typeface="+mn-ea"/>
              <a:cs typeface="+mn-cs"/>
            </a:endParaRPr>
          </a:p>
        </p:txBody>
      </p:sp>
      <p:sp>
        <p:nvSpPr>
          <p:cNvPr id="5" name="Slide Number Placeholder 4"/>
          <p:cNvSpPr>
            <a:spLocks noGrp="1"/>
          </p:cNvSpPr>
          <p:nvPr>
            <p:ph type="sldNum" sz="quarter" idx="11"/>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154912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The first and most important aspect of the study is the unique topographical feature of Gauteng.  All runoff from rainfall originate from within the province – only a one small catchment in the south-east flow in from the outside of its boundaries</a:t>
            </a:r>
          </a:p>
        </p:txBody>
      </p:sp>
      <p:sp>
        <p:nvSpPr>
          <p:cNvPr id="5" name="Slide Number Placeholder 4"/>
          <p:cNvSpPr>
            <a:spLocks noGrp="1"/>
          </p:cNvSpPr>
          <p:nvPr>
            <p:ph type="sldNum" sz="quarter" idx="11"/>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1672622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defRPr/>
            </a:pPr>
            <a:r>
              <a:rPr lang="en-ZA" sz="1000" kern="1200" dirty="0">
                <a:solidFill>
                  <a:schemeClr val="tx1"/>
                </a:solidFill>
                <a:latin typeface="+mn-lt"/>
                <a:ea typeface="+mn-ea"/>
                <a:cs typeface="+mn-cs"/>
              </a:rPr>
              <a:t>The surface flow of water is affected by the surface conditions and the underlying vegetation and soil types. Hard surfaces, and in particular road surfaces, were integrated with Land Type data to compile a permeability dataset.  This was further integrated with the DEM data to undertake a surface based water flow accumulation analysis.</a:t>
            </a:r>
          </a:p>
        </p:txBody>
      </p:sp>
      <p:sp>
        <p:nvSpPr>
          <p:cNvPr id="5" name="Slide Number Placeholder 4"/>
          <p:cNvSpPr>
            <a:spLocks noGrp="1"/>
          </p:cNvSpPr>
          <p:nvPr>
            <p:ph type="sldNum" sz="quarter" idx="11"/>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1309599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Early results of the flow accumulation analysis were tested by looking at the </a:t>
            </a:r>
            <a:r>
              <a:rPr lang="en-ZA" sz="1000" kern="1200" dirty="0" err="1">
                <a:solidFill>
                  <a:schemeClr val="tx1"/>
                </a:solidFill>
                <a:latin typeface="+mn-lt"/>
                <a:ea typeface="+mn-ea"/>
                <a:cs typeface="+mn-cs"/>
              </a:rPr>
              <a:t>Gillooley’s</a:t>
            </a:r>
            <a:r>
              <a:rPr lang="en-ZA" sz="1000" kern="1200" dirty="0">
                <a:solidFill>
                  <a:schemeClr val="tx1"/>
                </a:solidFill>
                <a:latin typeface="+mn-lt"/>
                <a:ea typeface="+mn-ea"/>
                <a:cs typeface="+mn-cs"/>
              </a:rPr>
              <a:t> interchange area, which was earlier identified as a hotspot.  The accumulation of water on and next to road surfaces is noticeable. The barrier effect of the </a:t>
            </a:r>
            <a:r>
              <a:rPr lang="en-ZA" sz="1000" kern="1200" dirty="0" err="1">
                <a:solidFill>
                  <a:schemeClr val="tx1"/>
                </a:solidFill>
                <a:latin typeface="+mn-lt"/>
                <a:ea typeface="+mn-ea"/>
                <a:cs typeface="+mn-cs"/>
              </a:rPr>
              <a:t>Linksfield</a:t>
            </a:r>
            <a:r>
              <a:rPr lang="en-ZA" sz="1000" kern="1200" dirty="0">
                <a:solidFill>
                  <a:schemeClr val="tx1"/>
                </a:solidFill>
                <a:latin typeface="+mn-lt"/>
                <a:ea typeface="+mn-ea"/>
                <a:cs typeface="+mn-cs"/>
              </a:rPr>
              <a:t> road crossing (bridge), which ultimately caused the flooding of the N3 to the south of the crossing is also noted.</a:t>
            </a:r>
          </a:p>
        </p:txBody>
      </p:sp>
      <p:sp>
        <p:nvSpPr>
          <p:cNvPr id="5" name="Slide Number Placeholder 4"/>
          <p:cNvSpPr>
            <a:spLocks noGrp="1"/>
          </p:cNvSpPr>
          <p:nvPr>
            <p:ph type="sldNum" sz="quarter" idx="11"/>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750357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A flow coefficient analysis was undertaken based on the permeability qualities as well as other variables such as land use and slope that was further used as input for the hydrological modelling.</a:t>
            </a:r>
          </a:p>
        </p:txBody>
      </p:sp>
      <p:sp>
        <p:nvSpPr>
          <p:cNvPr id="5" name="Slide Number Placeholder 4"/>
          <p:cNvSpPr>
            <a:spLocks noGrp="1"/>
          </p:cNvSpPr>
          <p:nvPr>
            <p:ph type="sldNum" sz="quarter" idx="11"/>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3396588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defRPr/>
            </a:pPr>
            <a:r>
              <a:rPr lang="en-GB" sz="1000" kern="1200" dirty="0">
                <a:solidFill>
                  <a:schemeClr val="tx1"/>
                </a:solidFill>
                <a:latin typeface="+mn-lt"/>
                <a:ea typeface="+mn-ea"/>
                <a:cs typeface="+mn-cs"/>
              </a:rPr>
              <a:t>A brief overview of hydrological modelling is given. Hydrological modelling  is done by subdividing a catchment area into a number of sub-catchments, each of which have unique characteristics representing the topography such as:</a:t>
            </a:r>
          </a:p>
          <a:p>
            <a:pPr marL="0" indent="-177691" algn="l" defTabSz="457200" rtl="0" eaLnBrk="1" latinLnBrk="0" hangingPunct="1">
              <a:buFont typeface="Arial" panose="020B0604020202020204" pitchFamily="34" charset="0"/>
              <a:buChar char="•"/>
            </a:pPr>
            <a:r>
              <a:rPr lang="en-GB" sz="1000" kern="1200" dirty="0">
                <a:solidFill>
                  <a:schemeClr val="tx1"/>
                </a:solidFill>
                <a:latin typeface="+mn-lt"/>
                <a:ea typeface="+mn-ea"/>
                <a:cs typeface="+mn-cs"/>
              </a:rPr>
              <a:t>Area and slope;</a:t>
            </a:r>
            <a:endParaRPr lang="en-ZA" sz="1000" kern="1200" dirty="0">
              <a:solidFill>
                <a:schemeClr val="tx1"/>
              </a:solidFill>
              <a:latin typeface="+mn-lt"/>
              <a:ea typeface="+mn-ea"/>
              <a:cs typeface="+mn-cs"/>
            </a:endParaRPr>
          </a:p>
          <a:p>
            <a:pPr marL="0" indent="-177691" algn="l" defTabSz="457200" rtl="0" eaLnBrk="1" latinLnBrk="0" hangingPunct="1">
              <a:buFont typeface="Arial" panose="020B0604020202020204" pitchFamily="34" charset="0"/>
              <a:buChar char="•"/>
            </a:pPr>
            <a:r>
              <a:rPr lang="en-GB" sz="1000" kern="1200" dirty="0">
                <a:solidFill>
                  <a:schemeClr val="tx1"/>
                </a:solidFill>
                <a:latin typeface="+mn-lt"/>
                <a:ea typeface="+mn-ea"/>
                <a:cs typeface="+mn-cs"/>
              </a:rPr>
              <a:t>Hydrological losses such as initial abstraction;</a:t>
            </a:r>
            <a:endParaRPr lang="en-ZA" sz="1000" kern="1200" dirty="0">
              <a:solidFill>
                <a:schemeClr val="tx1"/>
              </a:solidFill>
              <a:latin typeface="+mn-lt"/>
              <a:ea typeface="+mn-ea"/>
              <a:cs typeface="+mn-cs"/>
            </a:endParaRPr>
          </a:p>
          <a:p>
            <a:pPr marL="0" indent="-177691" algn="l" defTabSz="457200" rtl="0" eaLnBrk="1" latinLnBrk="0" hangingPunct="1">
              <a:buFont typeface="Arial" panose="020B0604020202020204" pitchFamily="34" charset="0"/>
              <a:buChar char="•"/>
            </a:pPr>
            <a:r>
              <a:rPr lang="en-GB" sz="1000" kern="1200" dirty="0">
                <a:solidFill>
                  <a:schemeClr val="tx1"/>
                </a:solidFill>
                <a:latin typeface="+mn-lt"/>
                <a:ea typeface="+mn-ea"/>
                <a:cs typeface="+mn-cs"/>
              </a:rPr>
              <a:t>Infiltration capacity of the soil </a:t>
            </a:r>
          </a:p>
          <a:p>
            <a:pPr marL="0" indent="-177691" algn="l" defTabSz="457200" rtl="0" eaLnBrk="1" latinLnBrk="0" hangingPunct="1">
              <a:buFont typeface="Arial" panose="020B0604020202020204" pitchFamily="34" charset="0"/>
              <a:buChar char="•"/>
            </a:pPr>
            <a:r>
              <a:rPr lang="en-GB" sz="1000" kern="1200" dirty="0">
                <a:solidFill>
                  <a:schemeClr val="tx1"/>
                </a:solidFill>
                <a:latin typeface="+mn-lt"/>
                <a:ea typeface="+mn-ea"/>
                <a:cs typeface="+mn-cs"/>
              </a:rPr>
              <a:t>Runoff coefficient;</a:t>
            </a:r>
            <a:endParaRPr lang="en-ZA" sz="1000" kern="1200" dirty="0">
              <a:solidFill>
                <a:schemeClr val="tx1"/>
              </a:solidFill>
              <a:latin typeface="+mn-lt"/>
              <a:ea typeface="+mn-ea"/>
              <a:cs typeface="+mn-cs"/>
            </a:endParaRPr>
          </a:p>
          <a:p>
            <a:pPr marL="0" indent="-177691" algn="l" defTabSz="457200" rtl="0" eaLnBrk="1" latinLnBrk="0" hangingPunct="1">
              <a:buFont typeface="Arial" panose="020B0604020202020204" pitchFamily="34" charset="0"/>
              <a:buChar char="•"/>
            </a:pPr>
            <a:r>
              <a:rPr lang="en-GB" sz="1000" kern="1200" dirty="0">
                <a:solidFill>
                  <a:schemeClr val="tx1"/>
                </a:solidFill>
                <a:latin typeface="+mn-lt"/>
                <a:ea typeface="+mn-ea"/>
                <a:cs typeface="+mn-cs"/>
              </a:rPr>
              <a:t>Hydrological response time of the sub-catchment such as overland flow length (that is derived from the aspect ratio of the sub-catchment shape);</a:t>
            </a:r>
            <a:endParaRPr lang="en-ZA" sz="1000" kern="1200" dirty="0">
              <a:solidFill>
                <a:schemeClr val="tx1"/>
              </a:solidFill>
              <a:latin typeface="+mn-lt"/>
              <a:ea typeface="+mn-ea"/>
              <a:cs typeface="+mn-cs"/>
            </a:endParaRPr>
          </a:p>
          <a:p>
            <a:pPr marL="0" indent="-177691" algn="l" defTabSz="457200" rtl="0" eaLnBrk="1" latinLnBrk="0" hangingPunct="1">
              <a:buFont typeface="Arial" panose="020B0604020202020204" pitchFamily="34" charset="0"/>
              <a:buChar char="•"/>
            </a:pPr>
            <a:r>
              <a:rPr lang="en-GB" sz="1000" kern="1200" dirty="0">
                <a:solidFill>
                  <a:schemeClr val="tx1"/>
                </a:solidFill>
                <a:latin typeface="+mn-lt"/>
                <a:ea typeface="+mn-ea"/>
                <a:cs typeface="+mn-cs"/>
              </a:rPr>
              <a:t>The roughness of the pervious and impervious portions of the sub-catchment.</a:t>
            </a:r>
            <a:endParaRPr lang="en-ZA" sz="1000" kern="1200" dirty="0">
              <a:solidFill>
                <a:schemeClr val="tx1"/>
              </a:solidFill>
              <a:latin typeface="+mn-lt"/>
              <a:ea typeface="+mn-ea"/>
              <a:cs typeface="+mn-cs"/>
            </a:endParaRPr>
          </a:p>
          <a:p>
            <a:pPr defTabSz="473842">
              <a:defRPr/>
            </a:pPr>
            <a:endParaRPr lang="en-ZA" dirty="0"/>
          </a:p>
          <a:p>
            <a:endParaRPr lang="en-ZA" dirty="0"/>
          </a:p>
        </p:txBody>
      </p:sp>
      <p:sp>
        <p:nvSpPr>
          <p:cNvPr id="5" name="Slide Number Placeholder 4"/>
          <p:cNvSpPr>
            <a:spLocks noGrp="1"/>
          </p:cNvSpPr>
          <p:nvPr>
            <p:ph type="sldNum" sz="quarter" idx="11"/>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2174527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The output of the hydrological modelling is a conduit dataset which is indicative of flood line delineation.  These results were compared with existing flood lines obtained from the Johannesburg and Tshwane Metropolitan Municipalities, showing alignment between the derived conduits and the existing flood lines.</a:t>
            </a:r>
          </a:p>
          <a:p>
            <a:pPr marL="0" algn="l" defTabSz="457200" rtl="0" eaLnBrk="1" latinLnBrk="0" hangingPunct="1"/>
            <a:endParaRPr lang="en-ZA" sz="1000" kern="1200" dirty="0">
              <a:solidFill>
                <a:schemeClr val="tx1"/>
              </a:solidFill>
              <a:latin typeface="+mn-lt"/>
              <a:ea typeface="+mn-ea"/>
              <a:cs typeface="+mn-cs"/>
            </a:endParaRPr>
          </a:p>
          <a:p>
            <a:pPr marL="0" algn="l" defTabSz="457200" rtl="0" eaLnBrk="1" latinLnBrk="0" hangingPunct="1"/>
            <a:r>
              <a:rPr lang="en-ZA" sz="1000" kern="1200" dirty="0">
                <a:solidFill>
                  <a:schemeClr val="tx1"/>
                </a:solidFill>
                <a:latin typeface="+mn-lt"/>
                <a:ea typeface="+mn-ea"/>
                <a:cs typeface="+mn-cs"/>
              </a:rPr>
              <a:t>It should be noted that this output is indicative of the probability of flooding and is not regarded a certified 1:50 or 1:100 year flood line, as is normally defined for township development.  It must also be noted that existing flood lines are not complete for the whole of Gauteng and in many instances exist as line data only.  The value of this study is demonstrated in the development an indicative flood line dataset for all major rivers in Gauteng, thereby bridging the gap in flood line data for the province.</a:t>
            </a:r>
          </a:p>
        </p:txBody>
      </p:sp>
      <p:sp>
        <p:nvSpPr>
          <p:cNvPr id="5" name="Slide Number Placeholder 4"/>
          <p:cNvSpPr>
            <a:spLocks noGrp="1"/>
          </p:cNvSpPr>
          <p:nvPr>
            <p:ph type="sldNum" sz="quarter" idx="11"/>
          </p:nvPr>
        </p:nvSpPr>
        <p:spPr/>
        <p:txBody>
          <a:bodyPr/>
          <a:lstStyle/>
          <a:p>
            <a:fld id="{BD9C3A12-1E0F-412B-B376-8089A55D946C}" type="slidenum">
              <a:rPr lang="uk-UA" smtClean="0"/>
              <a:t>15</a:t>
            </a:fld>
            <a:endParaRPr lang="uk-UA"/>
          </a:p>
        </p:txBody>
      </p:sp>
    </p:spTree>
    <p:extLst>
      <p:ext uri="{BB962C8B-B14F-4D97-AF65-F5344CB8AC3E}">
        <p14:creationId xmlns:p14="http://schemas.microsoft.com/office/powerpoint/2010/main" val="483885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The output of the PCSWMM analysis was used to determine GIS based flood inundation areas.  This in itself was not indicative of flood risk areas and some additional analyses were required.  This is where concepts of “vulnerability” and “hazard” as studied in the Disaster Risk Management domain, are implicated. Given my background and experience in disaster risk assessments, I thought it would be important to introduce these into this project, even on a basic level. </a:t>
            </a:r>
          </a:p>
        </p:txBody>
      </p:sp>
      <p:sp>
        <p:nvSpPr>
          <p:cNvPr id="5" name="Slide Number Placeholder 4"/>
          <p:cNvSpPr>
            <a:spLocks noGrp="1"/>
          </p:cNvSpPr>
          <p:nvPr>
            <p:ph type="sldNum" sz="quarter" idx="11"/>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1616444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defRPr/>
            </a:pPr>
            <a:r>
              <a:rPr lang="en-ZA" sz="1000" kern="1200" dirty="0">
                <a:solidFill>
                  <a:schemeClr val="tx1"/>
                </a:solidFill>
                <a:latin typeface="+mn-lt"/>
                <a:ea typeface="+mn-ea"/>
                <a:cs typeface="+mn-cs"/>
              </a:rPr>
              <a:t>Whereas the project was originally focussed on hydrological modelling, I saw the opportunity for introducing concepts of disaster risk on a basic level, adding additional value to the data analysis and outcomes of the study.  The data forthcoming from the analyses presented itself as input for a basic hazard and vulnerability analysis.  By integrating the data communities at risk could be identified and potential high exposure areas identified across the province.</a:t>
            </a:r>
          </a:p>
        </p:txBody>
      </p:sp>
      <p:sp>
        <p:nvSpPr>
          <p:cNvPr id="5" name="Slide Number Placeholder 4"/>
          <p:cNvSpPr>
            <a:spLocks noGrp="1"/>
          </p:cNvSpPr>
          <p:nvPr>
            <p:ph type="sldNum" sz="quarter" idx="11"/>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3217771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Being limited by budget and time constraints a basic vulnerability assessment was undertaken making use of existing land cover data.  Weighted vulnerability values were assigned to different land cover classes, based on the </a:t>
            </a:r>
            <a:r>
              <a:rPr lang="en-ZA" sz="600" b="0" i="0" u="none" strike="noStrike" kern="1200" baseline="0" dirty="0">
                <a:solidFill>
                  <a:schemeClr val="tx1"/>
                </a:solidFill>
                <a:latin typeface="+mn-lt"/>
                <a:ea typeface="+mn-ea"/>
                <a:cs typeface="+mn-cs"/>
              </a:rPr>
              <a:t>Social Vulnerability Index (</a:t>
            </a:r>
            <a:r>
              <a:rPr lang="en-ZA" sz="600" b="0" i="0" u="none" strike="noStrike" kern="1200" baseline="0" dirty="0" err="1">
                <a:solidFill>
                  <a:schemeClr val="tx1"/>
                </a:solidFill>
                <a:latin typeface="+mn-lt"/>
                <a:ea typeface="+mn-ea"/>
                <a:cs typeface="+mn-cs"/>
              </a:rPr>
              <a:t>SoVI</a:t>
            </a:r>
            <a:r>
              <a:rPr lang="en-ZA" sz="600" b="0" i="0" u="none" strike="noStrike" kern="1200" baseline="0" dirty="0">
                <a:solidFill>
                  <a:schemeClr val="tx1"/>
                </a:solidFill>
                <a:latin typeface="+mn-lt"/>
                <a:ea typeface="+mn-ea"/>
                <a:cs typeface="+mn-cs"/>
              </a:rPr>
              <a:t>) developed by Cutter </a:t>
            </a:r>
            <a:r>
              <a:rPr lang="en-ZA" sz="600" b="0" i="1" u="none" strike="noStrike" kern="1200" baseline="0" dirty="0">
                <a:solidFill>
                  <a:schemeClr val="tx1"/>
                </a:solidFill>
                <a:latin typeface="+mn-lt"/>
                <a:ea typeface="+mn-ea"/>
                <a:cs typeface="+mn-cs"/>
              </a:rPr>
              <a:t>et al. (2003).  </a:t>
            </a:r>
            <a:r>
              <a:rPr lang="en-ZA" sz="600" b="0" i="0" u="none" strike="noStrike" kern="1200" baseline="0" dirty="0">
                <a:solidFill>
                  <a:schemeClr val="tx1"/>
                </a:solidFill>
                <a:latin typeface="+mn-lt"/>
                <a:ea typeface="+mn-ea"/>
                <a:cs typeface="+mn-cs"/>
              </a:rPr>
              <a:t>This could be used to</a:t>
            </a:r>
            <a:r>
              <a:rPr lang="en-ZA" sz="1000" kern="1200" dirty="0">
                <a:solidFill>
                  <a:schemeClr val="tx1"/>
                </a:solidFill>
                <a:latin typeface="+mn-lt"/>
                <a:ea typeface="+mn-ea"/>
                <a:cs typeface="+mn-cs"/>
              </a:rPr>
              <a:t> determine areas with low to high vulnerability characteristics.</a:t>
            </a:r>
          </a:p>
        </p:txBody>
      </p:sp>
      <p:sp>
        <p:nvSpPr>
          <p:cNvPr id="5" name="Slide Number Placeholder 4"/>
          <p:cNvSpPr>
            <a:spLocks noGrp="1"/>
          </p:cNvSpPr>
          <p:nvPr>
            <p:ph type="sldNum" sz="quarter" idx="11"/>
          </p:nvPr>
        </p:nvSpPr>
        <p:spPr/>
        <p:txBody>
          <a:bodyPr/>
          <a:lstStyle/>
          <a:p>
            <a:fld id="{BD9C3A12-1E0F-412B-B376-8089A55D946C}" type="slidenum">
              <a:rPr lang="uk-UA" smtClean="0"/>
              <a:t>18</a:t>
            </a:fld>
            <a:endParaRPr lang="uk-UA"/>
          </a:p>
        </p:txBody>
      </p:sp>
    </p:spTree>
    <p:extLst>
      <p:ext uri="{BB962C8B-B14F-4D97-AF65-F5344CB8AC3E}">
        <p14:creationId xmlns:p14="http://schemas.microsoft.com/office/powerpoint/2010/main" val="1020726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Zooming into the Alexandra area the distinct vulnerability levels from low to very high are noted.</a:t>
            </a:r>
          </a:p>
        </p:txBody>
      </p:sp>
      <p:sp>
        <p:nvSpPr>
          <p:cNvPr id="5" name="Slide Number Placeholder 4"/>
          <p:cNvSpPr>
            <a:spLocks noGrp="1"/>
          </p:cNvSpPr>
          <p:nvPr>
            <p:ph type="sldNum" sz="quarter" idx="11"/>
          </p:nvPr>
        </p:nvSpPr>
        <p:spPr/>
        <p:txBody>
          <a:bodyPr/>
          <a:lstStyle/>
          <a:p>
            <a:fld id="{BD9C3A12-1E0F-412B-B376-8089A55D946C}" type="slidenum">
              <a:rPr lang="uk-UA" smtClean="0"/>
              <a:t>19</a:t>
            </a:fld>
            <a:endParaRPr lang="uk-UA"/>
          </a:p>
        </p:txBody>
      </p:sp>
    </p:spTree>
    <p:extLst>
      <p:ext uri="{BB962C8B-B14F-4D97-AF65-F5344CB8AC3E}">
        <p14:creationId xmlns:p14="http://schemas.microsoft.com/office/powerpoint/2010/main" val="27335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Interoperability is not a new concept and has been the focus in the GIS industry for many years.  I would like to share a few thoughts as an introduction before looking at a case study where integration between two software platforms it was a key </a:t>
            </a:r>
            <a:r>
              <a:rPr lang="en-ZA" i="1" dirty="0"/>
              <a:t>requirement</a:t>
            </a:r>
            <a:r>
              <a:rPr lang="en-ZA" dirty="0"/>
              <a:t> in the outcome of a project.</a:t>
            </a:r>
          </a:p>
        </p:txBody>
      </p:sp>
      <p:sp>
        <p:nvSpPr>
          <p:cNvPr id="5" name="Slide Number Placeholder 4"/>
          <p:cNvSpPr>
            <a:spLocks noGrp="1"/>
          </p:cNvSpPr>
          <p:nvPr>
            <p:ph type="sldNum" sz="quarter" idx="11"/>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396339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Flow energy has been calculated for more than 23 000 points along the conduits as shown earlier.  The energy values were classified to arrive at a hazard classification based on the probability of damage associated with certain energy levels.</a:t>
            </a:r>
          </a:p>
        </p:txBody>
      </p:sp>
      <p:sp>
        <p:nvSpPr>
          <p:cNvPr id="5" name="Slide Number Placeholder 4"/>
          <p:cNvSpPr>
            <a:spLocks noGrp="1"/>
          </p:cNvSpPr>
          <p:nvPr>
            <p:ph type="sldNum" sz="quarter" idx="11"/>
          </p:nvPr>
        </p:nvSpPr>
        <p:spPr/>
        <p:txBody>
          <a:bodyPr/>
          <a:lstStyle/>
          <a:p>
            <a:fld id="{BD9C3A12-1E0F-412B-B376-8089A55D946C}" type="slidenum">
              <a:rPr lang="uk-UA" smtClean="0"/>
              <a:t>20</a:t>
            </a:fld>
            <a:endParaRPr lang="uk-UA"/>
          </a:p>
        </p:txBody>
      </p:sp>
    </p:spTree>
    <p:extLst>
      <p:ext uri="{BB962C8B-B14F-4D97-AF65-F5344CB8AC3E}">
        <p14:creationId xmlns:p14="http://schemas.microsoft.com/office/powerpoint/2010/main" val="94219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The outcomes of the processing of spatial data into a hazard classification can be seen on this map.</a:t>
            </a:r>
          </a:p>
        </p:txBody>
      </p:sp>
      <p:sp>
        <p:nvSpPr>
          <p:cNvPr id="5" name="Slide Number Placeholder 4"/>
          <p:cNvSpPr>
            <a:spLocks noGrp="1"/>
          </p:cNvSpPr>
          <p:nvPr>
            <p:ph type="sldNum" sz="quarter" idx="11"/>
          </p:nvPr>
        </p:nvSpPr>
        <p:spPr/>
        <p:txBody>
          <a:bodyPr/>
          <a:lstStyle/>
          <a:p>
            <a:fld id="{BD9C3A12-1E0F-412B-B376-8089A55D946C}" type="slidenum">
              <a:rPr lang="uk-UA" smtClean="0"/>
              <a:t>21</a:t>
            </a:fld>
            <a:endParaRPr lang="uk-UA"/>
          </a:p>
        </p:txBody>
      </p:sp>
    </p:spTree>
    <p:extLst>
      <p:ext uri="{BB962C8B-B14F-4D97-AF65-F5344CB8AC3E}">
        <p14:creationId xmlns:p14="http://schemas.microsoft.com/office/powerpoint/2010/main" val="1786474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The final dataset is a ‘</a:t>
            </a:r>
            <a:r>
              <a:rPr lang="en-ZA" sz="1000" kern="1200" dirty="0" err="1">
                <a:solidFill>
                  <a:schemeClr val="tx1"/>
                </a:solidFill>
                <a:latin typeface="+mn-lt"/>
                <a:ea typeface="+mn-ea"/>
                <a:cs typeface="+mn-cs"/>
              </a:rPr>
              <a:t>FloodRisk</a:t>
            </a:r>
            <a:r>
              <a:rPr lang="en-ZA" sz="1000" kern="1200" dirty="0">
                <a:solidFill>
                  <a:schemeClr val="tx1"/>
                </a:solidFill>
                <a:latin typeface="+mn-lt"/>
                <a:ea typeface="+mn-ea"/>
                <a:cs typeface="+mn-cs"/>
              </a:rPr>
              <a:t>’ data product that was produced from the integration of the various input datasets as described earlier.  This represents a “wall-to-wall” vector dataset consisting of polygon facets which are homogenous in terms of the underlying spatial attributes.  These are made up of a complex, multidimensional geographical reality in terms of analysis components with underlying topographical, hydrological, social and physical spatial phenomena.  In literature these facets are referred to as </a:t>
            </a:r>
            <a:r>
              <a:rPr lang="en-ZA" sz="1000" kern="1200" dirty="0" err="1">
                <a:solidFill>
                  <a:schemeClr val="tx1"/>
                </a:solidFill>
                <a:latin typeface="+mn-lt"/>
                <a:ea typeface="+mn-ea"/>
                <a:cs typeface="+mn-cs"/>
              </a:rPr>
              <a:t>Geons</a:t>
            </a:r>
            <a:r>
              <a:rPr lang="en-ZA" sz="1000" kern="1200" dirty="0">
                <a:solidFill>
                  <a:schemeClr val="tx1"/>
                </a:solidFill>
                <a:latin typeface="+mn-lt"/>
                <a:ea typeface="+mn-ea"/>
                <a:cs typeface="+mn-cs"/>
              </a:rPr>
              <a:t> (</a:t>
            </a:r>
            <a:r>
              <a:rPr lang="en-GB" sz="1000" kern="1200" dirty="0" err="1">
                <a:solidFill>
                  <a:schemeClr val="tx1"/>
                </a:solidFill>
                <a:latin typeface="+mn-lt"/>
                <a:ea typeface="+mn-ea"/>
                <a:cs typeface="+mn-cs"/>
              </a:rPr>
              <a:t>Kienberger</a:t>
            </a:r>
            <a:r>
              <a:rPr lang="en-GB" sz="1000" kern="1200" dirty="0">
                <a:solidFill>
                  <a:schemeClr val="tx1"/>
                </a:solidFill>
                <a:latin typeface="+mn-lt"/>
                <a:ea typeface="+mn-ea"/>
                <a:cs typeface="+mn-cs"/>
              </a:rPr>
              <a:t> et al., 2009)</a:t>
            </a:r>
            <a:r>
              <a:rPr lang="en-ZA" sz="1000" kern="1200" dirty="0">
                <a:solidFill>
                  <a:schemeClr val="tx1"/>
                </a:solidFill>
                <a:latin typeface="+mn-lt"/>
                <a:ea typeface="+mn-ea"/>
                <a:cs typeface="+mn-cs"/>
              </a:rPr>
              <a:t> and are considered as integrated ‘wholes’.  This map shows an example of the spatial data product representing a multitude of </a:t>
            </a:r>
            <a:r>
              <a:rPr lang="en-ZA" sz="1000" kern="1200" dirty="0" err="1">
                <a:solidFill>
                  <a:schemeClr val="tx1"/>
                </a:solidFill>
                <a:latin typeface="+mn-lt"/>
                <a:ea typeface="+mn-ea"/>
                <a:cs typeface="+mn-cs"/>
              </a:rPr>
              <a:t>Geons</a:t>
            </a:r>
            <a:r>
              <a:rPr lang="en-ZA" sz="1000" kern="1200" dirty="0">
                <a:solidFill>
                  <a:schemeClr val="tx1"/>
                </a:solidFill>
                <a:latin typeface="+mn-lt"/>
                <a:ea typeface="+mn-ea"/>
                <a:cs typeface="+mn-cs"/>
              </a:rPr>
              <a:t>.</a:t>
            </a:r>
          </a:p>
        </p:txBody>
      </p:sp>
      <p:sp>
        <p:nvSpPr>
          <p:cNvPr id="5" name="Slide Number Placeholder 4"/>
          <p:cNvSpPr>
            <a:spLocks noGrp="1"/>
          </p:cNvSpPr>
          <p:nvPr>
            <p:ph type="sldNum" sz="quarter" idx="11"/>
          </p:nvPr>
        </p:nvSpPr>
        <p:spPr/>
        <p:txBody>
          <a:bodyPr/>
          <a:lstStyle/>
          <a:p>
            <a:fld id="{BD9C3A12-1E0F-412B-B376-8089A55D946C}" type="slidenum">
              <a:rPr lang="uk-UA" smtClean="0"/>
              <a:t>22</a:t>
            </a:fld>
            <a:endParaRPr lang="uk-UA"/>
          </a:p>
        </p:txBody>
      </p:sp>
    </p:spTree>
    <p:extLst>
      <p:ext uri="{BB962C8B-B14F-4D97-AF65-F5344CB8AC3E}">
        <p14:creationId xmlns:p14="http://schemas.microsoft.com/office/powerpoint/2010/main" val="2557775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Zooming in a bit, the nature of the data is demonstrated.  Most important is the associated alpha-numeric database which contains all the attributes and values of the merged datasets.  From this a multitude of queries to extract specific themes and views can be undertaken.</a:t>
            </a:r>
          </a:p>
          <a:p>
            <a:endParaRPr lang="en-ZA" dirty="0"/>
          </a:p>
        </p:txBody>
      </p:sp>
      <p:sp>
        <p:nvSpPr>
          <p:cNvPr id="5" name="Slide Number Placeholder 4"/>
          <p:cNvSpPr>
            <a:spLocks noGrp="1"/>
          </p:cNvSpPr>
          <p:nvPr>
            <p:ph type="sldNum" sz="quarter" idx="11"/>
          </p:nvPr>
        </p:nvSpPr>
        <p:spPr/>
        <p:txBody>
          <a:bodyPr/>
          <a:lstStyle/>
          <a:p>
            <a:fld id="{BD9C3A12-1E0F-412B-B376-8089A55D946C}" type="slidenum">
              <a:rPr lang="uk-UA" smtClean="0"/>
              <a:t>23</a:t>
            </a:fld>
            <a:endParaRPr lang="uk-UA"/>
          </a:p>
        </p:txBody>
      </p:sp>
    </p:spTree>
    <p:extLst>
      <p:ext uri="{BB962C8B-B14F-4D97-AF65-F5344CB8AC3E}">
        <p14:creationId xmlns:p14="http://schemas.microsoft.com/office/powerpoint/2010/main" val="951714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An example of a view created from applying an SQL query extracting from the database is shown.  Specified values filtered for flood inundation areas return information that is indicative of possible flood hot spot areas</a:t>
            </a:r>
          </a:p>
          <a:p>
            <a:pPr marL="0" algn="l" defTabSz="457200" rtl="0" eaLnBrk="1" latinLnBrk="0" hangingPunct="1"/>
            <a:endParaRPr lang="en-ZA" sz="1000" kern="1200" dirty="0">
              <a:solidFill>
                <a:schemeClr val="tx1"/>
              </a:solidFill>
              <a:latin typeface="+mn-lt"/>
              <a:ea typeface="+mn-ea"/>
              <a:cs typeface="+mn-cs"/>
            </a:endParaRPr>
          </a:p>
          <a:p>
            <a:pPr marL="0" algn="l" defTabSz="457200" rtl="0" eaLnBrk="1" latinLnBrk="0" hangingPunct="1"/>
            <a:r>
              <a:rPr lang="en-ZA" sz="1000" kern="1200" dirty="0">
                <a:solidFill>
                  <a:schemeClr val="tx1"/>
                </a:solidFill>
                <a:latin typeface="+mn-lt"/>
                <a:ea typeface="+mn-ea"/>
                <a:cs typeface="+mn-cs"/>
              </a:rPr>
              <a:t>Looking at the following two examples the importance of the basic vulnerability assessment to improve the outcomes of the flood risk assessment is demonstrated.</a:t>
            </a:r>
          </a:p>
        </p:txBody>
      </p:sp>
      <p:sp>
        <p:nvSpPr>
          <p:cNvPr id="5" name="Slide Number Placeholder 4"/>
          <p:cNvSpPr>
            <a:spLocks noGrp="1"/>
          </p:cNvSpPr>
          <p:nvPr>
            <p:ph type="sldNum" sz="quarter" idx="11"/>
          </p:nvPr>
        </p:nvSpPr>
        <p:spPr/>
        <p:txBody>
          <a:bodyPr/>
          <a:lstStyle/>
          <a:p>
            <a:fld id="{BD9C3A12-1E0F-412B-B376-8089A55D946C}" type="slidenum">
              <a:rPr lang="uk-UA" smtClean="0"/>
              <a:t>24</a:t>
            </a:fld>
            <a:endParaRPr lang="uk-UA"/>
          </a:p>
        </p:txBody>
      </p:sp>
    </p:spTree>
    <p:extLst>
      <p:ext uri="{BB962C8B-B14F-4D97-AF65-F5344CB8AC3E}">
        <p14:creationId xmlns:p14="http://schemas.microsoft.com/office/powerpoint/2010/main" val="321506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This map shows an indicative flood hazard map for two fivers in Johannesburg, i.e. the </a:t>
            </a:r>
            <a:r>
              <a:rPr lang="en-ZA" sz="1000" kern="1200" dirty="0" err="1">
                <a:solidFill>
                  <a:schemeClr val="tx1"/>
                </a:solidFill>
                <a:latin typeface="+mn-lt"/>
                <a:ea typeface="+mn-ea"/>
                <a:cs typeface="+mn-cs"/>
              </a:rPr>
              <a:t>Jukskei</a:t>
            </a:r>
            <a:r>
              <a:rPr lang="en-ZA" sz="1000" kern="1200" dirty="0">
                <a:solidFill>
                  <a:schemeClr val="tx1"/>
                </a:solidFill>
                <a:latin typeface="+mn-lt"/>
                <a:ea typeface="+mn-ea"/>
                <a:cs typeface="+mn-cs"/>
              </a:rPr>
              <a:t> running through Alexandra and the </a:t>
            </a:r>
            <a:r>
              <a:rPr lang="en-ZA" sz="1000" kern="1200" dirty="0" err="1">
                <a:solidFill>
                  <a:schemeClr val="tx1"/>
                </a:solidFill>
                <a:latin typeface="+mn-lt"/>
                <a:ea typeface="+mn-ea"/>
                <a:cs typeface="+mn-cs"/>
              </a:rPr>
              <a:t>Sandspruit</a:t>
            </a:r>
            <a:r>
              <a:rPr lang="en-ZA" sz="1000" kern="1200" dirty="0">
                <a:solidFill>
                  <a:schemeClr val="tx1"/>
                </a:solidFill>
                <a:latin typeface="+mn-lt"/>
                <a:ea typeface="+mn-ea"/>
                <a:cs typeface="+mn-cs"/>
              </a:rPr>
              <a:t> through Sandton. Both show more or less the same hazard profile from a flow energy perspective.  In accordance with the original scope of work for the study, this would have been sufficient.</a:t>
            </a:r>
          </a:p>
        </p:txBody>
      </p:sp>
      <p:sp>
        <p:nvSpPr>
          <p:cNvPr id="5" name="Slide Number Placeholder 4"/>
          <p:cNvSpPr>
            <a:spLocks noGrp="1"/>
          </p:cNvSpPr>
          <p:nvPr>
            <p:ph type="sldNum" sz="quarter" idx="11"/>
          </p:nvPr>
        </p:nvSpPr>
        <p:spPr/>
        <p:txBody>
          <a:bodyPr/>
          <a:lstStyle/>
          <a:p>
            <a:fld id="{BD9C3A12-1E0F-412B-B376-8089A55D946C}" type="slidenum">
              <a:rPr lang="uk-UA" smtClean="0"/>
              <a:t>25</a:t>
            </a:fld>
            <a:endParaRPr lang="uk-UA"/>
          </a:p>
        </p:txBody>
      </p:sp>
    </p:spTree>
    <p:extLst>
      <p:ext uri="{BB962C8B-B14F-4D97-AF65-F5344CB8AC3E}">
        <p14:creationId xmlns:p14="http://schemas.microsoft.com/office/powerpoint/2010/main" val="1234585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Introducing the vulnerability dataset a distinct difference between the </a:t>
            </a:r>
            <a:r>
              <a:rPr lang="en-ZA" sz="1000" kern="1200" dirty="0" err="1">
                <a:solidFill>
                  <a:schemeClr val="tx1"/>
                </a:solidFill>
                <a:latin typeface="+mn-lt"/>
                <a:ea typeface="+mn-ea"/>
                <a:cs typeface="+mn-cs"/>
              </a:rPr>
              <a:t>Sandspruit</a:t>
            </a:r>
            <a:r>
              <a:rPr lang="en-ZA" sz="1000" kern="1200" dirty="0">
                <a:solidFill>
                  <a:schemeClr val="tx1"/>
                </a:solidFill>
                <a:latin typeface="+mn-lt"/>
                <a:ea typeface="+mn-ea"/>
                <a:cs typeface="+mn-cs"/>
              </a:rPr>
              <a:t> and </a:t>
            </a:r>
            <a:r>
              <a:rPr lang="en-ZA" sz="1000" kern="1200" dirty="0" err="1">
                <a:solidFill>
                  <a:schemeClr val="tx1"/>
                </a:solidFill>
                <a:latin typeface="+mn-lt"/>
                <a:ea typeface="+mn-ea"/>
                <a:cs typeface="+mn-cs"/>
              </a:rPr>
              <a:t>Jukskei</a:t>
            </a:r>
            <a:r>
              <a:rPr lang="en-ZA" sz="1000" kern="1200" dirty="0">
                <a:solidFill>
                  <a:schemeClr val="tx1"/>
                </a:solidFill>
                <a:latin typeface="+mn-lt"/>
                <a:ea typeface="+mn-ea"/>
                <a:cs typeface="+mn-cs"/>
              </a:rPr>
              <a:t> river is noted.  The results of integrating the vulnerability data clearly show a higher flood risk in the Alexandra area.  This correlates with a flooding event that was recorded earlier in Alexandra.</a:t>
            </a:r>
          </a:p>
        </p:txBody>
      </p:sp>
      <p:sp>
        <p:nvSpPr>
          <p:cNvPr id="5" name="Slide Number Placeholder 4"/>
          <p:cNvSpPr>
            <a:spLocks noGrp="1"/>
          </p:cNvSpPr>
          <p:nvPr>
            <p:ph type="sldNum" sz="quarter" idx="11"/>
          </p:nvPr>
        </p:nvSpPr>
        <p:spPr/>
        <p:txBody>
          <a:bodyPr/>
          <a:lstStyle/>
          <a:p>
            <a:fld id="{BD9C3A12-1E0F-412B-B376-8089A55D946C}" type="slidenum">
              <a:rPr lang="uk-UA" smtClean="0"/>
              <a:t>26</a:t>
            </a:fld>
            <a:endParaRPr lang="uk-UA"/>
          </a:p>
        </p:txBody>
      </p:sp>
    </p:spTree>
    <p:extLst>
      <p:ext uri="{BB962C8B-B14F-4D97-AF65-F5344CB8AC3E}">
        <p14:creationId xmlns:p14="http://schemas.microsoft.com/office/powerpoint/2010/main" val="4170316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This example shows correlation with existing flood lines of the north Gauteng area where flooding is a frequent event. </a:t>
            </a:r>
          </a:p>
        </p:txBody>
      </p:sp>
      <p:sp>
        <p:nvSpPr>
          <p:cNvPr id="5" name="Slide Number Placeholder 4"/>
          <p:cNvSpPr>
            <a:spLocks noGrp="1"/>
          </p:cNvSpPr>
          <p:nvPr>
            <p:ph type="sldNum" sz="quarter" idx="11"/>
          </p:nvPr>
        </p:nvSpPr>
        <p:spPr/>
        <p:txBody>
          <a:bodyPr/>
          <a:lstStyle/>
          <a:p>
            <a:fld id="{BD9C3A12-1E0F-412B-B376-8089A55D946C}" type="slidenum">
              <a:rPr lang="uk-UA" smtClean="0"/>
              <a:t>27</a:t>
            </a:fld>
            <a:endParaRPr lang="uk-UA"/>
          </a:p>
        </p:txBody>
      </p:sp>
    </p:spTree>
    <p:extLst>
      <p:ext uri="{BB962C8B-B14F-4D97-AF65-F5344CB8AC3E}">
        <p14:creationId xmlns:p14="http://schemas.microsoft.com/office/powerpoint/2010/main" val="2986921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In this example the intersection of two major transport axes in Gauteng, i.e. the N3 and N12 freeways is noted:  The importance to capture and include road surfaces into the integrated database is highlighted, i.e. included in the risk profile database, and not overlaid as a non-intelligent road lines layer.</a:t>
            </a:r>
          </a:p>
          <a:p>
            <a:pPr marL="0" algn="l" defTabSz="457200" rtl="0" eaLnBrk="1" latinLnBrk="0" hangingPunct="1"/>
            <a:endParaRPr lang="en-ZA" sz="10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ZA" sz="800" dirty="0"/>
              <a:t>Furthermore, the principle of a Geo-</a:t>
            </a:r>
            <a:r>
              <a:rPr lang="en-ZA" sz="800" dirty="0" err="1"/>
              <a:t>centered</a:t>
            </a:r>
            <a:r>
              <a:rPr lang="en-ZA" sz="800" dirty="0"/>
              <a:t> paradigm is highlighted.  Whereas the intention of the GIS component was originally focussed on map production, the analysis power of GIS was demonstrated as it became the hub for all information, not only for original hydrological modelling, but also the basis for a flood risk assessment that was undertaken as a value add to the project</a:t>
            </a:r>
          </a:p>
          <a:p>
            <a:pPr marL="0" algn="l" defTabSz="457200" rtl="0" eaLnBrk="1" latinLnBrk="0" hangingPunct="1"/>
            <a:r>
              <a:rPr lang="en-ZA" sz="1000" kern="1200" dirty="0">
                <a:solidFill>
                  <a:schemeClr val="tx1"/>
                </a:solidFill>
                <a:latin typeface="+mn-lt"/>
                <a:ea typeface="+mn-ea"/>
                <a:cs typeface="+mn-cs"/>
              </a:rPr>
              <a:t>  </a:t>
            </a:r>
          </a:p>
        </p:txBody>
      </p:sp>
      <p:sp>
        <p:nvSpPr>
          <p:cNvPr id="5" name="Slide Number Placeholder 4"/>
          <p:cNvSpPr>
            <a:spLocks noGrp="1"/>
          </p:cNvSpPr>
          <p:nvPr>
            <p:ph type="sldNum" sz="quarter" idx="11"/>
          </p:nvPr>
        </p:nvSpPr>
        <p:spPr/>
        <p:txBody>
          <a:bodyPr/>
          <a:lstStyle/>
          <a:p>
            <a:fld id="{BD9C3A12-1E0F-412B-B376-8089A55D946C}" type="slidenum">
              <a:rPr lang="uk-UA" smtClean="0"/>
              <a:t>28</a:t>
            </a:fld>
            <a:endParaRPr lang="uk-UA"/>
          </a:p>
        </p:txBody>
      </p:sp>
    </p:spTree>
    <p:extLst>
      <p:ext uri="{BB962C8B-B14F-4D97-AF65-F5344CB8AC3E}">
        <p14:creationId xmlns:p14="http://schemas.microsoft.com/office/powerpoint/2010/main" val="3463304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defRPr/>
            </a:pPr>
            <a:endParaRPr lang="en-ZA" sz="1000" kern="1200" dirty="0">
              <a:solidFill>
                <a:schemeClr val="tx1"/>
              </a:solidFill>
              <a:latin typeface="+mn-lt"/>
              <a:ea typeface="+mn-ea"/>
              <a:cs typeface="+mn-cs"/>
            </a:endParaRPr>
          </a:p>
        </p:txBody>
      </p:sp>
      <p:sp>
        <p:nvSpPr>
          <p:cNvPr id="5" name="Slide Number Placeholder 4"/>
          <p:cNvSpPr>
            <a:spLocks noGrp="1"/>
          </p:cNvSpPr>
          <p:nvPr>
            <p:ph type="sldNum" sz="quarter" idx="11"/>
          </p:nvPr>
        </p:nvSpPr>
        <p:spPr/>
        <p:txBody>
          <a:bodyPr/>
          <a:lstStyle/>
          <a:p>
            <a:fld id="{BD9C3A12-1E0F-412B-B376-8089A55D946C}" type="slidenum">
              <a:rPr lang="uk-UA" smtClean="0"/>
              <a:t>29</a:t>
            </a:fld>
            <a:endParaRPr lang="uk-UA"/>
          </a:p>
        </p:txBody>
      </p:sp>
    </p:spTree>
    <p:extLst>
      <p:ext uri="{BB962C8B-B14F-4D97-AF65-F5344CB8AC3E}">
        <p14:creationId xmlns:p14="http://schemas.microsoft.com/office/powerpoint/2010/main" val="3694683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defRPr/>
            </a:pPr>
            <a:r>
              <a:rPr lang="en-ZA" sz="1000" kern="1200" dirty="0">
                <a:solidFill>
                  <a:schemeClr val="tx1"/>
                </a:solidFill>
                <a:latin typeface="+mn-lt"/>
                <a:ea typeface="+mn-ea"/>
                <a:cs typeface="+mn-cs"/>
              </a:rPr>
              <a:t>Looking deeper from a functional perspective Sondheim describe interoperability in the context of data sharing and system application.</a:t>
            </a:r>
          </a:p>
          <a:p>
            <a:endParaRPr lang="en-ZA" dirty="0"/>
          </a:p>
        </p:txBody>
      </p:sp>
      <p:sp>
        <p:nvSpPr>
          <p:cNvPr id="5" name="Slide Number Placeholder 4"/>
          <p:cNvSpPr>
            <a:spLocks noGrp="1"/>
          </p:cNvSpPr>
          <p:nvPr>
            <p:ph type="sldNum" sz="quarter" idx="11"/>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399668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Interoperability is of particular concern in the open source arena.  It is essentially one view of …</a:t>
            </a:r>
          </a:p>
          <a:p>
            <a:endParaRPr lang="en-ZA" dirty="0"/>
          </a:p>
          <a:p>
            <a:r>
              <a:rPr lang="en-ZA" dirty="0"/>
              <a:t>Looking at our case study later on, I think this is perhaps one of the perspectives that come out strongly.</a:t>
            </a:r>
          </a:p>
          <a:p>
            <a:endParaRPr lang="en-ZA" dirty="0"/>
          </a:p>
          <a:p>
            <a:r>
              <a:rPr lang="en-ZA" dirty="0"/>
              <a:t>One can therefore conclude that interoperability has different meanings depending on the paradigm within which one operates.</a:t>
            </a:r>
          </a:p>
        </p:txBody>
      </p:sp>
      <p:sp>
        <p:nvSpPr>
          <p:cNvPr id="5" name="Slide Number Placeholder 4"/>
          <p:cNvSpPr>
            <a:spLocks noGrp="1"/>
          </p:cNvSpPr>
          <p:nvPr>
            <p:ph type="sldNum" sz="quarter" idx="11"/>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42864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would like to interpret the concept of different paradigms as follows.</a:t>
            </a:r>
          </a:p>
          <a:p>
            <a:endParaRPr lang="en-ZA" dirty="0"/>
          </a:p>
          <a:p>
            <a:r>
              <a:rPr lang="en-ZA" dirty="0"/>
              <a:t>Planners vs Engineers…</a:t>
            </a:r>
          </a:p>
          <a:p>
            <a:endParaRPr lang="en-ZA" dirty="0"/>
          </a:p>
          <a:p>
            <a:r>
              <a:rPr lang="en-ZA" dirty="0"/>
              <a:t>A road is for a planner and an engineer two different things.  For the one it is a piece of construction and for the other it means accessibility between two cities.  Which of the two would have a stronger focus on spatial analysis?</a:t>
            </a:r>
          </a:p>
        </p:txBody>
      </p:sp>
      <p:sp>
        <p:nvSpPr>
          <p:cNvPr id="5" name="Slide Number Placeholder 4"/>
          <p:cNvSpPr>
            <a:spLocks noGrp="1"/>
          </p:cNvSpPr>
          <p:nvPr>
            <p:ph type="sldNum" sz="quarter" idx="11"/>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396924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defRPr/>
            </a:pPr>
            <a:r>
              <a:rPr lang="en-ZA" sz="1000" kern="1200" dirty="0">
                <a:solidFill>
                  <a:schemeClr val="tx1"/>
                </a:solidFill>
                <a:latin typeface="+mn-lt"/>
                <a:ea typeface="+mn-ea"/>
                <a:cs typeface="+mn-cs"/>
              </a:rPr>
              <a:t>As is noted from publications on climate change, there is an increase in the intensity of storms.  On 9th of November 2016 a deadly flash flood occurred, affecting informal settlements, townships, public infrastructure, as well the OR Tambo International Airport which is a National Key Point.  Over 100 vehicles were damaged and some washed away on the N1 and the N3 freeway.  The direct impacts are described in the ensuing impact assessment report.  The indirect impacts are, however, not assessed.  Just to mention one example, I was on that day and time returning to </a:t>
            </a:r>
            <a:r>
              <a:rPr lang="en-ZA" sz="1000" kern="1200" dirty="0" err="1">
                <a:solidFill>
                  <a:schemeClr val="tx1"/>
                </a:solidFill>
                <a:latin typeface="+mn-lt"/>
                <a:ea typeface="+mn-ea"/>
                <a:cs typeface="+mn-cs"/>
              </a:rPr>
              <a:t>Jhb</a:t>
            </a:r>
            <a:r>
              <a:rPr lang="en-ZA" sz="1000" kern="1200" dirty="0">
                <a:solidFill>
                  <a:schemeClr val="tx1"/>
                </a:solidFill>
                <a:latin typeface="+mn-lt"/>
                <a:ea typeface="+mn-ea"/>
                <a:cs typeface="+mn-cs"/>
              </a:rPr>
              <a:t> on a flight from Bloemfontein and all flights for that afternoon were delayed because of the situation at OR Tambo airfield.  The knock-on economic impacts of such events might never be assessed.  </a:t>
            </a:r>
          </a:p>
          <a:p>
            <a:pPr marL="0" algn="l" defTabSz="457200" rtl="0" eaLnBrk="1" latinLnBrk="0" hangingPunct="1">
              <a:defRPr/>
            </a:pPr>
            <a:r>
              <a:rPr lang="en-ZA" sz="1000" kern="1200" dirty="0">
                <a:solidFill>
                  <a:schemeClr val="tx1"/>
                </a:solidFill>
                <a:latin typeface="+mn-lt"/>
                <a:ea typeface="+mn-ea"/>
                <a:cs typeface="+mn-cs"/>
              </a:rPr>
              <a:t>As an outcome of the report a number of intervention measures were identified, one of which states that “The provincial government will undertake a comprehensive hydrological run-off modelling to ensure that the Municipal drainage systems are expanded to accommodate massive water flows in the roads.” (COGTA, 2016).  A service provider has subsequently been appointed to undertake hydrological run-off modelling for the whole province (COGTA, 2018) and I have had the privilege to partake in this study.</a:t>
            </a:r>
          </a:p>
        </p:txBody>
      </p:sp>
      <p:sp>
        <p:nvSpPr>
          <p:cNvPr id="5" name="Slide Number Placeholder 4"/>
          <p:cNvSpPr>
            <a:spLocks noGrp="1"/>
          </p:cNvSpPr>
          <p:nvPr>
            <p:ph type="sldNum" sz="quarter" idx="11"/>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251053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defRPr/>
            </a:pPr>
            <a:r>
              <a:rPr lang="en-ZA" sz="1000" kern="1200" dirty="0">
                <a:solidFill>
                  <a:schemeClr val="tx1"/>
                </a:solidFill>
                <a:latin typeface="+mn-lt"/>
                <a:ea typeface="+mn-ea"/>
                <a:cs typeface="+mn-cs"/>
              </a:rPr>
              <a:t>The use of two software platforms is illustrated here: ArcGIS and PCSWMM.</a:t>
            </a:r>
          </a:p>
          <a:p>
            <a:pPr marL="0" algn="l" defTabSz="457200" rtl="0" eaLnBrk="1" latinLnBrk="0" hangingPunct="1">
              <a:defRPr/>
            </a:pPr>
            <a:endParaRPr lang="en-ZA" sz="1000" kern="1200" dirty="0">
              <a:solidFill>
                <a:schemeClr val="tx1"/>
              </a:solidFill>
              <a:latin typeface="+mn-lt"/>
              <a:ea typeface="+mn-ea"/>
              <a:cs typeface="+mn-cs"/>
            </a:endParaRPr>
          </a:p>
          <a:p>
            <a:pPr marL="0" algn="l" defTabSz="457200" rtl="0" eaLnBrk="1" latinLnBrk="0" hangingPunct="1">
              <a:defRPr/>
            </a:pPr>
            <a:r>
              <a:rPr lang="en-ZA" sz="1000" kern="1200" dirty="0">
                <a:solidFill>
                  <a:schemeClr val="tx1"/>
                </a:solidFill>
                <a:latin typeface="+mn-lt"/>
                <a:ea typeface="+mn-ea"/>
                <a:cs typeface="+mn-cs"/>
              </a:rPr>
              <a:t>I don’t have to say more about the ArcGIS platform, which I think is familiar to most of you here.  We could have chosen QGIS as well, but for the raster data processing required, we chose the ArcGIS platform.  Concepts of data processing, analysis and mapping are highlighted here</a:t>
            </a:r>
          </a:p>
          <a:p>
            <a:pPr marL="0" algn="l" defTabSz="457200" rtl="0" eaLnBrk="1" latinLnBrk="0" hangingPunct="1">
              <a:defRPr/>
            </a:pPr>
            <a:endParaRPr lang="en-ZA" sz="1000" kern="1200" dirty="0">
              <a:solidFill>
                <a:schemeClr val="tx1"/>
              </a:solidFill>
              <a:latin typeface="+mn-lt"/>
              <a:ea typeface="+mn-ea"/>
              <a:cs typeface="+mn-cs"/>
            </a:endParaRPr>
          </a:p>
          <a:p>
            <a:pPr marL="0" algn="l" defTabSz="457200" rtl="0" eaLnBrk="1" latinLnBrk="0" hangingPunct="1">
              <a:defRPr/>
            </a:pPr>
            <a:r>
              <a:rPr lang="en-ZA" sz="1000" kern="1200" dirty="0">
                <a:solidFill>
                  <a:schemeClr val="tx1"/>
                </a:solidFill>
                <a:latin typeface="+mn-lt"/>
                <a:ea typeface="+mn-ea"/>
                <a:cs typeface="+mn-cs"/>
              </a:rPr>
              <a:t>PCSWMM is </a:t>
            </a:r>
            <a:r>
              <a:rPr lang="en-GB" sz="600" b="0" i="0" kern="1200" dirty="0">
                <a:solidFill>
                  <a:schemeClr val="tx1"/>
                </a:solidFill>
                <a:effectLst/>
                <a:latin typeface="+mn-lt"/>
                <a:ea typeface="+mn-ea"/>
                <a:cs typeface="+mn-cs"/>
              </a:rPr>
              <a:t>advanced </a:t>
            </a:r>
            <a:r>
              <a:rPr lang="en-GB" sz="600" b="0" i="0" kern="1200" dirty="0" err="1">
                <a:solidFill>
                  <a:schemeClr val="tx1"/>
                </a:solidFill>
                <a:effectLst/>
                <a:latin typeface="+mn-lt"/>
                <a:ea typeface="+mn-ea"/>
                <a:cs typeface="+mn-cs"/>
              </a:rPr>
              <a:t>modeling</a:t>
            </a:r>
            <a:r>
              <a:rPr lang="en-GB" sz="600" b="0" i="0" kern="1200" dirty="0">
                <a:solidFill>
                  <a:schemeClr val="tx1"/>
                </a:solidFill>
                <a:effectLst/>
                <a:latin typeface="+mn-lt"/>
                <a:ea typeface="+mn-ea"/>
                <a:cs typeface="+mn-cs"/>
              </a:rPr>
              <a:t> software for stormwater, wastewater, watershed and water distribution systems. Concepts of catchment delineation,  continuous </a:t>
            </a:r>
            <a:r>
              <a:rPr lang="en-GB" sz="600" b="0" i="0" kern="1200" dirty="0" err="1">
                <a:solidFill>
                  <a:schemeClr val="tx1"/>
                </a:solidFill>
                <a:effectLst/>
                <a:latin typeface="+mn-lt"/>
                <a:ea typeface="+mn-ea"/>
                <a:cs typeface="+mn-cs"/>
              </a:rPr>
              <a:t>modeling</a:t>
            </a:r>
            <a:r>
              <a:rPr lang="en-GB" sz="600" b="0" i="0" kern="1200" dirty="0">
                <a:solidFill>
                  <a:schemeClr val="tx1"/>
                </a:solidFill>
                <a:effectLst/>
                <a:latin typeface="+mn-lt"/>
                <a:ea typeface="+mn-ea"/>
                <a:cs typeface="+mn-cs"/>
              </a:rPr>
              <a:t> of surface rainfall and runoff are highlighted here.</a:t>
            </a:r>
            <a:endParaRPr lang="en-ZA" sz="1000" kern="1200" dirty="0">
              <a:solidFill>
                <a:schemeClr val="tx1"/>
              </a:solidFill>
              <a:latin typeface="+mn-lt"/>
              <a:ea typeface="+mn-ea"/>
              <a:cs typeface="+mn-cs"/>
            </a:endParaRPr>
          </a:p>
          <a:p>
            <a:endParaRPr lang="en-ZA" dirty="0"/>
          </a:p>
        </p:txBody>
      </p:sp>
      <p:sp>
        <p:nvSpPr>
          <p:cNvPr id="5" name="Slide Number Placeholder 4"/>
          <p:cNvSpPr>
            <a:spLocks noGrp="1"/>
          </p:cNvSpPr>
          <p:nvPr>
            <p:ph type="sldNum" sz="quarter" idx="11"/>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9156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defRPr/>
            </a:pPr>
            <a:r>
              <a:rPr lang="en-ZA" sz="1000" kern="1200" dirty="0">
                <a:solidFill>
                  <a:schemeClr val="tx1"/>
                </a:solidFill>
                <a:latin typeface="+mn-lt"/>
                <a:ea typeface="+mn-ea"/>
                <a:cs typeface="+mn-cs"/>
              </a:rPr>
              <a:t>Following the Information Systems concept of INPUT &gt; PROCESSING &gt; OUTPUT, I will give a brief overview of our approach.  </a:t>
            </a:r>
          </a:p>
          <a:p>
            <a:pPr marL="0" algn="l" defTabSz="457200" rtl="0" eaLnBrk="1" latinLnBrk="0" hangingPunct="1">
              <a:defRPr/>
            </a:pPr>
            <a:endParaRPr lang="en-ZA" sz="1000" kern="1200" dirty="0">
              <a:solidFill>
                <a:schemeClr val="tx1"/>
              </a:solidFill>
              <a:latin typeface="+mn-lt"/>
              <a:ea typeface="+mn-ea"/>
              <a:cs typeface="+mn-cs"/>
            </a:endParaRPr>
          </a:p>
          <a:p>
            <a:pPr marL="0" algn="l" defTabSz="457200" rtl="0" eaLnBrk="1" latinLnBrk="0" hangingPunct="1">
              <a:defRPr/>
            </a:pPr>
            <a:r>
              <a:rPr lang="en-ZA" sz="1000" kern="1200" dirty="0">
                <a:solidFill>
                  <a:schemeClr val="tx1"/>
                </a:solidFill>
                <a:latin typeface="+mn-lt"/>
                <a:ea typeface="+mn-ea"/>
                <a:cs typeface="+mn-cs"/>
              </a:rPr>
              <a:t>The required baseline data input is determined by examining the output that needs to be delivered in terms of the project Scope of Work and the analyses that need to be undertaken to develop the required output.</a:t>
            </a:r>
          </a:p>
          <a:p>
            <a:pPr marL="0" algn="l" defTabSz="457200" rtl="0" eaLnBrk="1" latinLnBrk="0" hangingPunct="1"/>
            <a:endParaRPr lang="en-ZA" sz="1000" kern="1200" dirty="0">
              <a:solidFill>
                <a:schemeClr val="tx1"/>
              </a:solidFill>
              <a:latin typeface="+mn-lt"/>
              <a:ea typeface="+mn-ea"/>
              <a:cs typeface="+mn-cs"/>
            </a:endParaRPr>
          </a:p>
          <a:p>
            <a:pPr marL="0" algn="l" defTabSz="457200" rtl="0" eaLnBrk="1" latinLnBrk="0" hangingPunct="1"/>
            <a:r>
              <a:rPr lang="en-ZA" sz="1000" kern="1200" dirty="0">
                <a:solidFill>
                  <a:schemeClr val="tx1"/>
                </a:solidFill>
                <a:latin typeface="+mn-lt"/>
                <a:ea typeface="+mn-ea"/>
                <a:cs typeface="+mn-cs"/>
              </a:rPr>
              <a:t>I have to highlight that, in general, the importance of data processing is not fully understood by project managers. There is a persisting perception that GIS is about the making of maps with a focus on map making activities.  Where timelines and budgets are considered there is no due recognition of the costs of data, e.g. acquiring existing data or capturing data using remote sensing technology.  The time that is required to process data is not understood, which puts pressure on the process and on staff undertaking the analyses.  In this project I was able to demonstrate the core values of GIS as an analysis tool on a multi-disciplinary level, showing the need for data management especially where spatial data need to be exchanged between software platforms.</a:t>
            </a:r>
          </a:p>
          <a:p>
            <a:endParaRPr lang="en-ZA" dirty="0"/>
          </a:p>
        </p:txBody>
      </p:sp>
      <p:sp>
        <p:nvSpPr>
          <p:cNvPr id="5" name="Slide Number Placeholder 4"/>
          <p:cNvSpPr>
            <a:spLocks noGrp="1"/>
          </p:cNvSpPr>
          <p:nvPr>
            <p:ph type="sldNum" sz="quarter" idx="11"/>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846865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ZA" sz="1000" kern="1200" dirty="0">
                <a:solidFill>
                  <a:schemeClr val="tx1"/>
                </a:solidFill>
                <a:latin typeface="+mn-lt"/>
                <a:ea typeface="+mn-ea"/>
                <a:cs typeface="+mn-cs"/>
              </a:rPr>
              <a:t>The study area is the Gauteng Province in South Africa, comprising some 18,000 km2.  The significance of this extent is the implications it has with regard determining the optimal resolution for data processing, taking into account the doubling of the surface area when drawing the frame for the DEM which is a rectangular shape, as shown here. </a:t>
            </a:r>
          </a:p>
        </p:txBody>
      </p:sp>
      <p:sp>
        <p:nvSpPr>
          <p:cNvPr id="5" name="Slide Number Placeholder 4"/>
          <p:cNvSpPr>
            <a:spLocks noGrp="1"/>
          </p:cNvSpPr>
          <p:nvPr>
            <p:ph type="sldNum" sz="quarter" idx="11"/>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3038939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4160" y="2000649"/>
            <a:ext cx="6075840" cy="2213076"/>
          </a:xfrm>
          <a:prstGeom prst="rect">
            <a:avLst/>
          </a:prstGeom>
        </p:spPr>
      </p:pic>
    </p:spTree>
    <p:extLst>
      <p:ext uri="{BB962C8B-B14F-4D97-AF65-F5344CB8AC3E}">
        <p14:creationId xmlns:p14="http://schemas.microsoft.com/office/powerpoint/2010/main" val="4222427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sp>
        <p:nvSpPr>
          <p:cNvPr id="14" name="Rectangle 13"/>
          <p:cNvSpPr/>
          <p:nvPr userDrawn="1"/>
        </p:nvSpPr>
        <p:spPr>
          <a:xfrm>
            <a:off x="0" y="1219200"/>
            <a:ext cx="9144000" cy="5105400"/>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2" name="Footer Placeholder 1"/>
          <p:cNvSpPr>
            <a:spLocks noGrp="1"/>
          </p:cNvSpPr>
          <p:nvPr>
            <p:ph type="ftr" sz="quarter" idx="10"/>
          </p:nvPr>
        </p:nvSpPr>
        <p:spPr/>
        <p:txBody>
          <a:bodyPr/>
          <a:lstStyle/>
          <a:p>
            <a:pPr algn="l"/>
            <a:r>
              <a:rPr lang="en-US"/>
              <a:t>Company Overview </a:t>
            </a:r>
            <a:endParaRPr lang="en-US" dirty="0"/>
          </a:p>
        </p:txBody>
      </p:sp>
      <p:sp>
        <p:nvSpPr>
          <p:cNvPr id="3" name="Slide Number Placeholder 2"/>
          <p:cNvSpPr>
            <a:spLocks noGrp="1"/>
          </p:cNvSpPr>
          <p:nvPr>
            <p:ph type="sldNum" sz="quarter" idx="11"/>
          </p:nvPr>
        </p:nvSpPr>
        <p:spPr/>
        <p:txBody>
          <a:bodyPr/>
          <a:lstStyle/>
          <a:p>
            <a:fld id="{951DF91C-386B-489D-B271-582AD64591F0}" type="slidenum">
              <a:rPr lang="en-AU" smtClean="0"/>
              <a:pPr/>
              <a:t>‹#›</a:t>
            </a:fld>
            <a:endParaRPr lang="en-AU" dirty="0"/>
          </a:p>
        </p:txBody>
      </p:sp>
      <p:sp>
        <p:nvSpPr>
          <p:cNvPr id="7" name="Title 6"/>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11" name="Text Placeholder 10"/>
          <p:cNvSpPr>
            <a:spLocks noGrp="1"/>
          </p:cNvSpPr>
          <p:nvPr>
            <p:ph type="body" sz="quarter" idx="12"/>
          </p:nvPr>
        </p:nvSpPr>
        <p:spPr>
          <a:xfrm>
            <a:off x="419100" y="1447800"/>
            <a:ext cx="836295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485708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sp>
        <p:nvSpPr>
          <p:cNvPr id="7" name="Rectangle 6"/>
          <p:cNvSpPr/>
          <p:nvPr userDrawn="1"/>
        </p:nvSpPr>
        <p:spPr>
          <a:xfrm>
            <a:off x="0" y="1219200"/>
            <a:ext cx="9144000" cy="5105400"/>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3" name="Footer Placeholder 2"/>
          <p:cNvSpPr>
            <a:spLocks noGrp="1"/>
          </p:cNvSpPr>
          <p:nvPr>
            <p:ph type="ftr" sz="quarter" idx="10"/>
          </p:nvPr>
        </p:nvSpPr>
        <p:spPr/>
        <p:txBody>
          <a:bodyPr/>
          <a:lstStyle/>
          <a:p>
            <a:pPr algn="l"/>
            <a:r>
              <a:rPr lang="en-US"/>
              <a:t>Company Overview </a:t>
            </a:r>
            <a:endParaRPr lang="en-US" dirty="0"/>
          </a:p>
        </p:txBody>
      </p:sp>
      <p:sp>
        <p:nvSpPr>
          <p:cNvPr id="5" name="Slide Number Placeholder 4"/>
          <p:cNvSpPr>
            <a:spLocks noGrp="1"/>
          </p:cNvSpPr>
          <p:nvPr>
            <p:ph type="sldNum" sz="quarter" idx="11"/>
          </p:nvPr>
        </p:nvSpPr>
        <p:spPr/>
        <p:txBody>
          <a:bodyPr/>
          <a:lstStyle/>
          <a:p>
            <a:fld id="{951DF91C-386B-489D-B271-582AD64591F0}" type="slidenum">
              <a:rPr lang="en-AU" smtClean="0"/>
              <a:pPr/>
              <a:t>‹#›</a:t>
            </a:fld>
            <a:endParaRPr lang="en-AU" dirty="0"/>
          </a:p>
        </p:txBody>
      </p:sp>
      <p:sp>
        <p:nvSpPr>
          <p:cNvPr id="4" name="Title 3"/>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14" name="Text Placeholder 1"/>
          <p:cNvSpPr>
            <a:spLocks noGrp="1"/>
          </p:cNvSpPr>
          <p:nvPr>
            <p:ph idx="1"/>
          </p:nvPr>
        </p:nvSpPr>
        <p:spPr>
          <a:xfrm>
            <a:off x="423255" y="1456113"/>
            <a:ext cx="835879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1019213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 / Chart">
    <p:spTree>
      <p:nvGrpSpPr>
        <p:cNvPr id="1" name=""/>
        <p:cNvGrpSpPr/>
        <p:nvPr/>
      </p:nvGrpSpPr>
      <p:grpSpPr>
        <a:xfrm>
          <a:off x="0" y="0"/>
          <a:ext cx="0" cy="0"/>
          <a:chOff x="0" y="0"/>
          <a:chExt cx="0" cy="0"/>
        </a:xfrm>
      </p:grpSpPr>
      <p:sp>
        <p:nvSpPr>
          <p:cNvPr id="7" name="Rectangle 6"/>
          <p:cNvSpPr/>
          <p:nvPr userDrawn="1"/>
        </p:nvSpPr>
        <p:spPr>
          <a:xfrm>
            <a:off x="0" y="1219200"/>
            <a:ext cx="9144000" cy="5105400"/>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2" name="Title 1"/>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pPr algn="l"/>
            <a:r>
              <a:rPr lang="en-US"/>
              <a:t>Company Overview </a:t>
            </a:r>
            <a:endParaRPr lang="en-US" dirty="0"/>
          </a:p>
        </p:txBody>
      </p:sp>
      <p:sp>
        <p:nvSpPr>
          <p:cNvPr id="4" name="Slide Number Placeholder 3"/>
          <p:cNvSpPr>
            <a:spLocks noGrp="1"/>
          </p:cNvSpPr>
          <p:nvPr>
            <p:ph type="sldNum" sz="quarter" idx="11"/>
          </p:nvPr>
        </p:nvSpPr>
        <p:spPr/>
        <p:txBody>
          <a:bodyPr/>
          <a:lstStyle/>
          <a:p>
            <a:fld id="{951DF91C-386B-489D-B271-582AD64591F0}" type="slidenum">
              <a:rPr lang="en-AU" smtClean="0"/>
              <a:pPr/>
              <a:t>‹#›</a:t>
            </a:fld>
            <a:endParaRPr lang="en-AU" dirty="0"/>
          </a:p>
        </p:txBody>
      </p:sp>
      <p:sp>
        <p:nvSpPr>
          <p:cNvPr id="6" name="Chart Placeholder 5"/>
          <p:cNvSpPr>
            <a:spLocks noGrp="1"/>
          </p:cNvSpPr>
          <p:nvPr>
            <p:ph type="chart" sz="quarter" idx="12"/>
          </p:nvPr>
        </p:nvSpPr>
        <p:spPr>
          <a:xfrm>
            <a:off x="467544" y="1412776"/>
            <a:ext cx="8314505" cy="4752975"/>
          </a:xfrm>
        </p:spPr>
        <p:txBody>
          <a:bodyPr/>
          <a:lstStyle/>
          <a:p>
            <a:endParaRPr lang="en-AU" dirty="0"/>
          </a:p>
        </p:txBody>
      </p:sp>
    </p:spTree>
    <p:extLst>
      <p:ext uri="{BB962C8B-B14F-4D97-AF65-F5344CB8AC3E}">
        <p14:creationId xmlns:p14="http://schemas.microsoft.com/office/powerpoint/2010/main" val="92560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 Timeline Element">
    <p:spTree>
      <p:nvGrpSpPr>
        <p:cNvPr id="1" name=""/>
        <p:cNvGrpSpPr/>
        <p:nvPr/>
      </p:nvGrpSpPr>
      <p:grpSpPr>
        <a:xfrm>
          <a:off x="0" y="0"/>
          <a:ext cx="0" cy="0"/>
          <a:chOff x="0" y="0"/>
          <a:chExt cx="0" cy="0"/>
        </a:xfrm>
      </p:grpSpPr>
      <p:sp>
        <p:nvSpPr>
          <p:cNvPr id="18" name="Rectangle 17"/>
          <p:cNvSpPr/>
          <p:nvPr userDrawn="1"/>
        </p:nvSpPr>
        <p:spPr>
          <a:xfrm>
            <a:off x="4419600" y="1185909"/>
            <a:ext cx="4724400" cy="5105399"/>
          </a:xfrm>
          <a:prstGeom prst="rect">
            <a:avLst/>
          </a:prstGeom>
          <a:solidFill>
            <a:schemeClr val="accent6">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5"/>
          <p:cNvSpPr>
            <a:spLocks noGrp="1"/>
          </p:cNvSpPr>
          <p:nvPr>
            <p:ph type="pic" sz="quarter" idx="13" hasCustomPrompt="1"/>
          </p:nvPr>
        </p:nvSpPr>
        <p:spPr>
          <a:xfrm>
            <a:off x="0" y="1185909"/>
            <a:ext cx="4415694" cy="5105400"/>
          </a:xfrm>
          <a:prstGeom prst="rect">
            <a:avLst/>
          </a:prstGeom>
        </p:spPr>
        <p:txBody>
          <a:bodyPr>
            <a:normAutofit/>
          </a:bodyPr>
          <a:lstStyle>
            <a:lvl1pPr marL="0" indent="0">
              <a:buNone/>
              <a:defRPr sz="1800"/>
            </a:lvl1pPr>
          </a:lstStyle>
          <a:p>
            <a:r>
              <a:rPr lang="en-AU" dirty="0"/>
              <a:t>Add picture</a:t>
            </a:r>
            <a:endParaRPr lang="uk-UA" dirty="0"/>
          </a:p>
        </p:txBody>
      </p:sp>
      <p:sp>
        <p:nvSpPr>
          <p:cNvPr id="4" name="Footer Placeholder 3"/>
          <p:cNvSpPr>
            <a:spLocks noGrp="1"/>
          </p:cNvSpPr>
          <p:nvPr>
            <p:ph type="ftr" sz="quarter" idx="16"/>
          </p:nvPr>
        </p:nvSpPr>
        <p:spPr/>
        <p:txBody>
          <a:bodyPr/>
          <a:lstStyle/>
          <a:p>
            <a:pPr algn="l"/>
            <a:r>
              <a:rPr lang="en-US"/>
              <a:t>Company Overview </a:t>
            </a:r>
            <a:endParaRPr lang="en-US" dirty="0"/>
          </a:p>
        </p:txBody>
      </p:sp>
      <p:sp>
        <p:nvSpPr>
          <p:cNvPr id="5" name="Slide Number Placeholder 4"/>
          <p:cNvSpPr>
            <a:spLocks noGrp="1"/>
          </p:cNvSpPr>
          <p:nvPr>
            <p:ph type="sldNum" sz="quarter" idx="17"/>
          </p:nvPr>
        </p:nvSpPr>
        <p:spPr/>
        <p:txBody>
          <a:bodyPr/>
          <a:lstStyle/>
          <a:p>
            <a:fld id="{951DF91C-386B-489D-B271-582AD64591F0}" type="slidenum">
              <a:rPr lang="en-AU" smtClean="0"/>
              <a:pPr/>
              <a:t>‹#›</a:t>
            </a:fld>
            <a:endParaRPr lang="en-AU" dirty="0"/>
          </a:p>
        </p:txBody>
      </p:sp>
      <p:sp>
        <p:nvSpPr>
          <p:cNvPr id="17" name="Text Placeholder 6"/>
          <p:cNvSpPr>
            <a:spLocks noGrp="1"/>
          </p:cNvSpPr>
          <p:nvPr>
            <p:ph type="body" sz="quarter" idx="18" hasCustomPrompt="1"/>
          </p:nvPr>
        </p:nvSpPr>
        <p:spPr>
          <a:xfrm>
            <a:off x="4568094" y="1457325"/>
            <a:ext cx="1055864" cy="496808"/>
          </a:xfrm>
          <a:prstGeom prst="rect">
            <a:avLst/>
          </a:prstGeom>
        </p:spPr>
        <p:txBody>
          <a:bodyPr/>
          <a:lstStyle>
            <a:lvl1pPr marL="0" indent="0">
              <a:buNone/>
              <a:defRPr sz="1600" b="1">
                <a:latin typeface="+mn-lt"/>
              </a:defRPr>
            </a:lvl1pPr>
            <a:lvl2pPr marL="0" indent="0">
              <a:buFont typeface="Arial" panose="020B0604020202020204" pitchFamily="34" charset="0"/>
              <a:buNone/>
              <a:defRPr sz="1200">
                <a:latin typeface="+mn-lt"/>
              </a:defRPr>
            </a:lvl2pPr>
            <a:lvl3pPr marL="0" indent="0">
              <a:buNone/>
              <a:defRPr/>
            </a:lvl3pPr>
            <a:lvl4pPr marL="0" indent="0">
              <a:buNone/>
              <a:defRPr/>
            </a:lvl4pPr>
            <a:lvl5pPr marL="0" indent="0">
              <a:buNone/>
              <a:defRPr/>
            </a:lvl5pPr>
          </a:lstStyle>
          <a:p>
            <a:pPr lvl="0"/>
            <a:r>
              <a:rPr lang="en-US" dirty="0"/>
              <a:t>Header 1</a:t>
            </a:r>
          </a:p>
        </p:txBody>
      </p:sp>
      <p:cxnSp>
        <p:nvCxnSpPr>
          <p:cNvPr id="19" name="Straight Connector 18"/>
          <p:cNvCxnSpPr>
            <a:endCxn id="22" idx="0"/>
          </p:cNvCxnSpPr>
          <p:nvPr userDrawn="1"/>
        </p:nvCxnSpPr>
        <p:spPr>
          <a:xfrm>
            <a:off x="5761712" y="1647554"/>
            <a:ext cx="3850" cy="339688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5663724" y="2615483"/>
            <a:ext cx="203676" cy="203676"/>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Calibri Regular" charset="0"/>
            </a:endParaRPr>
          </a:p>
        </p:txBody>
      </p:sp>
      <p:sp>
        <p:nvSpPr>
          <p:cNvPr id="21" name="Oval 20"/>
          <p:cNvSpPr/>
          <p:nvPr userDrawn="1"/>
        </p:nvSpPr>
        <p:spPr>
          <a:xfrm>
            <a:off x="5663724" y="3883263"/>
            <a:ext cx="203676" cy="203676"/>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Calibri Regular" charset="0"/>
            </a:endParaRPr>
          </a:p>
        </p:txBody>
      </p:sp>
      <p:sp>
        <p:nvSpPr>
          <p:cNvPr id="22" name="Oval 21"/>
          <p:cNvSpPr/>
          <p:nvPr userDrawn="1"/>
        </p:nvSpPr>
        <p:spPr>
          <a:xfrm>
            <a:off x="5663724" y="5044436"/>
            <a:ext cx="203676" cy="203676"/>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Calibri Regular" charset="0"/>
            </a:endParaRPr>
          </a:p>
        </p:txBody>
      </p:sp>
      <p:sp>
        <p:nvSpPr>
          <p:cNvPr id="24" name="Text Placeholder 6"/>
          <p:cNvSpPr>
            <a:spLocks noGrp="1"/>
          </p:cNvSpPr>
          <p:nvPr>
            <p:ph type="body" sz="quarter" idx="21" hasCustomPrompt="1"/>
          </p:nvPr>
        </p:nvSpPr>
        <p:spPr>
          <a:xfrm>
            <a:off x="4568095" y="2615483"/>
            <a:ext cx="1055864" cy="496808"/>
          </a:xfrm>
          <a:prstGeom prst="rect">
            <a:avLst/>
          </a:prstGeom>
        </p:spPr>
        <p:txBody>
          <a:bodyPr/>
          <a:lstStyle>
            <a:lvl1pPr marL="0" indent="0">
              <a:buNone/>
              <a:defRPr sz="1600" b="1">
                <a:latin typeface="+mn-lt"/>
              </a:defRPr>
            </a:lvl1pPr>
            <a:lvl2pPr marL="0" indent="0">
              <a:buFont typeface="Arial" panose="020B0604020202020204" pitchFamily="34" charset="0"/>
              <a:buNone/>
              <a:defRPr sz="1200">
                <a:latin typeface="+mn-lt"/>
              </a:defRPr>
            </a:lvl2pPr>
            <a:lvl3pPr marL="0" indent="0">
              <a:buNone/>
              <a:defRPr/>
            </a:lvl3pPr>
            <a:lvl4pPr marL="0" indent="0">
              <a:buNone/>
              <a:defRPr/>
            </a:lvl4pPr>
            <a:lvl5pPr marL="0" indent="0">
              <a:buNone/>
              <a:defRPr/>
            </a:lvl5pPr>
          </a:lstStyle>
          <a:p>
            <a:pPr lvl="0"/>
            <a:r>
              <a:rPr lang="en-US" dirty="0"/>
              <a:t>Header 1</a:t>
            </a:r>
          </a:p>
        </p:txBody>
      </p:sp>
      <p:sp>
        <p:nvSpPr>
          <p:cNvPr id="25" name="Text Placeholder 6"/>
          <p:cNvSpPr>
            <a:spLocks noGrp="1"/>
          </p:cNvSpPr>
          <p:nvPr>
            <p:ph type="body" sz="quarter" idx="22" hasCustomPrompt="1"/>
          </p:nvPr>
        </p:nvSpPr>
        <p:spPr>
          <a:xfrm>
            <a:off x="4572000" y="3883263"/>
            <a:ext cx="1055864" cy="496808"/>
          </a:xfrm>
          <a:prstGeom prst="rect">
            <a:avLst/>
          </a:prstGeom>
        </p:spPr>
        <p:txBody>
          <a:bodyPr/>
          <a:lstStyle>
            <a:lvl1pPr marL="0" indent="0">
              <a:buNone/>
              <a:defRPr sz="1600" b="1">
                <a:latin typeface="+mn-lt"/>
              </a:defRPr>
            </a:lvl1pPr>
            <a:lvl2pPr marL="0" indent="0">
              <a:buFont typeface="Arial" panose="020B0604020202020204" pitchFamily="34" charset="0"/>
              <a:buNone/>
              <a:defRPr sz="1200">
                <a:latin typeface="+mn-lt"/>
              </a:defRPr>
            </a:lvl2pPr>
            <a:lvl3pPr marL="0" indent="0">
              <a:buNone/>
              <a:defRPr/>
            </a:lvl3pPr>
            <a:lvl4pPr marL="0" indent="0">
              <a:buNone/>
              <a:defRPr/>
            </a:lvl4pPr>
            <a:lvl5pPr marL="0" indent="0">
              <a:buNone/>
              <a:defRPr/>
            </a:lvl5pPr>
          </a:lstStyle>
          <a:p>
            <a:pPr lvl="0"/>
            <a:r>
              <a:rPr lang="en-US" dirty="0"/>
              <a:t>Header 1</a:t>
            </a:r>
          </a:p>
        </p:txBody>
      </p:sp>
      <p:sp>
        <p:nvSpPr>
          <p:cNvPr id="26" name="Oval 25"/>
          <p:cNvSpPr/>
          <p:nvPr userDrawn="1"/>
        </p:nvSpPr>
        <p:spPr>
          <a:xfrm>
            <a:off x="5663724" y="1457325"/>
            <a:ext cx="203676" cy="203676"/>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Calibri Regular" charset="0"/>
            </a:endParaRPr>
          </a:p>
        </p:txBody>
      </p:sp>
      <p:sp>
        <p:nvSpPr>
          <p:cNvPr id="8" name="Content Placeholder 7"/>
          <p:cNvSpPr>
            <a:spLocks noGrp="1"/>
          </p:cNvSpPr>
          <p:nvPr>
            <p:ph sz="quarter" idx="23"/>
          </p:nvPr>
        </p:nvSpPr>
        <p:spPr>
          <a:xfrm>
            <a:off x="6019800" y="1457325"/>
            <a:ext cx="2762250" cy="1057275"/>
          </a:xfrm>
          <a:prstGeom prst="rect">
            <a:avLst/>
          </a:prstGeom>
        </p:spPr>
        <p:txBody>
          <a:bodyPr/>
          <a:lstStyle>
            <a:lvl1pPr>
              <a:defRPr sz="1200" b="0"/>
            </a:lvl1pPr>
            <a:lvl2pPr marL="180975" indent="-180975">
              <a:buClr>
                <a:schemeClr val="accent1"/>
              </a:buClr>
              <a:buFont typeface="Arial" panose="020B0604020202020204" pitchFamily="34" charset="0"/>
              <a:buChar char="•"/>
              <a:defRPr sz="1200" b="0"/>
            </a:lvl2pPr>
            <a:lvl3pPr marL="361950" indent="-171450">
              <a:buClr>
                <a:srgbClr val="FA7831"/>
              </a:buClr>
              <a:buFont typeface="Arial" panose="020B0604020202020204" pitchFamily="34" charset="0"/>
              <a:buChar char="•"/>
              <a:defRPr/>
            </a:lvl3pPr>
            <a:lvl4pPr marL="628650" indent="-180975">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itle 8"/>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23" name="Content Placeholder 7"/>
          <p:cNvSpPr>
            <a:spLocks noGrp="1"/>
          </p:cNvSpPr>
          <p:nvPr>
            <p:ph sz="quarter" idx="24"/>
          </p:nvPr>
        </p:nvSpPr>
        <p:spPr>
          <a:xfrm>
            <a:off x="6029773" y="2661347"/>
            <a:ext cx="2762250" cy="1057275"/>
          </a:xfrm>
          <a:prstGeom prst="rect">
            <a:avLst/>
          </a:prstGeom>
        </p:spPr>
        <p:txBody>
          <a:bodyPr/>
          <a:lstStyle>
            <a:lvl1pPr>
              <a:defRPr sz="1200" b="0"/>
            </a:lvl1pPr>
            <a:lvl2pPr marL="180975" indent="-180975">
              <a:buClr>
                <a:schemeClr val="accent1"/>
              </a:buClr>
              <a:buFont typeface="Arial" panose="020B0604020202020204" pitchFamily="34" charset="0"/>
              <a:buChar char="•"/>
              <a:defRPr sz="1200" b="0"/>
            </a:lvl2pPr>
            <a:lvl3pPr marL="361950" indent="-171450">
              <a:buClr>
                <a:srgbClr val="FA7831"/>
              </a:buClr>
              <a:buFont typeface="Arial" panose="020B0604020202020204" pitchFamily="34" charset="0"/>
              <a:buChar char="•"/>
              <a:defRPr/>
            </a:lvl3pPr>
            <a:lvl4pPr marL="628650" indent="-180975">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Content Placeholder 7"/>
          <p:cNvSpPr>
            <a:spLocks noGrp="1"/>
          </p:cNvSpPr>
          <p:nvPr>
            <p:ph sz="quarter" idx="25"/>
          </p:nvPr>
        </p:nvSpPr>
        <p:spPr>
          <a:xfrm>
            <a:off x="6029773" y="3883263"/>
            <a:ext cx="2762250" cy="1057275"/>
          </a:xfrm>
          <a:prstGeom prst="rect">
            <a:avLst/>
          </a:prstGeom>
        </p:spPr>
        <p:txBody>
          <a:bodyPr/>
          <a:lstStyle>
            <a:lvl1pPr>
              <a:defRPr sz="1200" b="0"/>
            </a:lvl1pPr>
            <a:lvl2pPr marL="180975" indent="-180975">
              <a:buClr>
                <a:schemeClr val="accent1"/>
              </a:buClr>
              <a:buFont typeface="Arial" panose="020B0604020202020204" pitchFamily="34" charset="0"/>
              <a:buChar char="•"/>
              <a:defRPr sz="1200" b="0"/>
            </a:lvl2pPr>
            <a:lvl3pPr marL="361950" indent="-171450">
              <a:buClr>
                <a:srgbClr val="FA7831"/>
              </a:buClr>
              <a:buFont typeface="Arial" panose="020B0604020202020204" pitchFamily="34" charset="0"/>
              <a:buChar char="•"/>
              <a:defRPr/>
            </a:lvl3pPr>
            <a:lvl4pPr marL="628650" indent="-180975">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6"/>
          <p:cNvSpPr>
            <a:spLocks noGrp="1"/>
          </p:cNvSpPr>
          <p:nvPr>
            <p:ph type="body" sz="quarter" idx="26" hasCustomPrompt="1"/>
          </p:nvPr>
        </p:nvSpPr>
        <p:spPr>
          <a:xfrm>
            <a:off x="4575861" y="5092432"/>
            <a:ext cx="1055864" cy="496808"/>
          </a:xfrm>
          <a:prstGeom prst="rect">
            <a:avLst/>
          </a:prstGeom>
        </p:spPr>
        <p:txBody>
          <a:bodyPr/>
          <a:lstStyle>
            <a:lvl1pPr marL="0" indent="0">
              <a:buNone/>
              <a:defRPr sz="1600" b="1">
                <a:latin typeface="+mn-lt"/>
              </a:defRPr>
            </a:lvl1pPr>
            <a:lvl2pPr marL="0" indent="0">
              <a:buFont typeface="Arial" panose="020B0604020202020204" pitchFamily="34" charset="0"/>
              <a:buNone/>
              <a:defRPr sz="1200">
                <a:latin typeface="+mn-lt"/>
              </a:defRPr>
            </a:lvl2pPr>
            <a:lvl3pPr marL="0" indent="0">
              <a:buNone/>
              <a:defRPr/>
            </a:lvl3pPr>
            <a:lvl4pPr marL="0" indent="0">
              <a:buNone/>
              <a:defRPr/>
            </a:lvl4pPr>
            <a:lvl5pPr marL="0" indent="0">
              <a:buNone/>
              <a:defRPr/>
            </a:lvl5pPr>
          </a:lstStyle>
          <a:p>
            <a:pPr lvl="0"/>
            <a:r>
              <a:rPr lang="en-US" dirty="0"/>
              <a:t>Header 1</a:t>
            </a:r>
          </a:p>
        </p:txBody>
      </p:sp>
      <p:sp>
        <p:nvSpPr>
          <p:cNvPr id="29" name="Content Placeholder 7"/>
          <p:cNvSpPr>
            <a:spLocks noGrp="1"/>
          </p:cNvSpPr>
          <p:nvPr>
            <p:ph sz="quarter" idx="27"/>
          </p:nvPr>
        </p:nvSpPr>
        <p:spPr>
          <a:xfrm>
            <a:off x="6019800" y="5105179"/>
            <a:ext cx="2762250" cy="1057275"/>
          </a:xfrm>
          <a:prstGeom prst="rect">
            <a:avLst/>
          </a:prstGeom>
        </p:spPr>
        <p:txBody>
          <a:bodyPr/>
          <a:lstStyle>
            <a:lvl1pPr>
              <a:defRPr sz="1200" b="0"/>
            </a:lvl1pPr>
            <a:lvl2pPr marL="180975" indent="-180975">
              <a:buClr>
                <a:schemeClr val="accent1"/>
              </a:buClr>
              <a:buFont typeface="Arial" panose="020B0604020202020204" pitchFamily="34" charset="0"/>
              <a:buChar char="•"/>
              <a:defRPr sz="1200" b="0"/>
            </a:lvl2pPr>
            <a:lvl3pPr marL="361950" indent="-171450">
              <a:buClr>
                <a:srgbClr val="FA7831"/>
              </a:buClr>
              <a:buFont typeface="Arial" panose="020B0604020202020204" pitchFamily="34" charset="0"/>
              <a:buChar char="•"/>
              <a:defRPr/>
            </a:lvl3pPr>
            <a:lvl4pPr marL="628650" indent="-180975">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365264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 Profile - 3 Images">
    <p:spTree>
      <p:nvGrpSpPr>
        <p:cNvPr id="1" name=""/>
        <p:cNvGrpSpPr/>
        <p:nvPr/>
      </p:nvGrpSpPr>
      <p:grpSpPr>
        <a:xfrm>
          <a:off x="0" y="0"/>
          <a:ext cx="0" cy="0"/>
          <a:chOff x="0" y="0"/>
          <a:chExt cx="0" cy="0"/>
        </a:xfrm>
      </p:grpSpPr>
      <p:sp>
        <p:nvSpPr>
          <p:cNvPr id="12" name="Picture Placeholder 5"/>
          <p:cNvSpPr>
            <a:spLocks noGrp="1"/>
          </p:cNvSpPr>
          <p:nvPr>
            <p:ph type="pic" sz="quarter" idx="12" hasCustomPrompt="1"/>
          </p:nvPr>
        </p:nvSpPr>
        <p:spPr>
          <a:xfrm>
            <a:off x="4724400" y="1219161"/>
            <a:ext cx="4419600" cy="1633491"/>
          </a:xfrm>
          <a:prstGeom prst="rect">
            <a:avLst/>
          </a:prstGeom>
        </p:spPr>
        <p:txBody>
          <a:bodyPr>
            <a:normAutofit/>
          </a:bodyPr>
          <a:lstStyle>
            <a:lvl1pPr marL="0" indent="0">
              <a:buNone/>
              <a:defRPr sz="1800"/>
            </a:lvl1pPr>
          </a:lstStyle>
          <a:p>
            <a:r>
              <a:rPr lang="en-AU" dirty="0"/>
              <a:t>Add picture</a:t>
            </a:r>
            <a:endParaRPr lang="uk-UA" dirty="0"/>
          </a:p>
        </p:txBody>
      </p:sp>
      <p:sp>
        <p:nvSpPr>
          <p:cNvPr id="13" name="Picture Placeholder 5"/>
          <p:cNvSpPr>
            <a:spLocks noGrp="1"/>
          </p:cNvSpPr>
          <p:nvPr>
            <p:ph type="pic" sz="quarter" idx="13" hasCustomPrompt="1"/>
          </p:nvPr>
        </p:nvSpPr>
        <p:spPr>
          <a:xfrm>
            <a:off x="4724400" y="2844339"/>
            <a:ext cx="2209800" cy="1600200"/>
          </a:xfrm>
          <a:prstGeom prst="rect">
            <a:avLst/>
          </a:prstGeom>
        </p:spPr>
        <p:txBody>
          <a:bodyPr>
            <a:normAutofit/>
          </a:bodyPr>
          <a:lstStyle>
            <a:lvl1pPr marL="0" indent="0">
              <a:buNone/>
              <a:defRPr sz="1800"/>
            </a:lvl1pPr>
          </a:lstStyle>
          <a:p>
            <a:r>
              <a:rPr lang="en-AU" dirty="0"/>
              <a:t>Add picture</a:t>
            </a:r>
            <a:endParaRPr lang="uk-UA" dirty="0"/>
          </a:p>
        </p:txBody>
      </p:sp>
      <p:sp>
        <p:nvSpPr>
          <p:cNvPr id="14" name="Picture Placeholder 5"/>
          <p:cNvSpPr>
            <a:spLocks noGrp="1"/>
          </p:cNvSpPr>
          <p:nvPr>
            <p:ph type="pic" sz="quarter" idx="14" hasCustomPrompt="1"/>
          </p:nvPr>
        </p:nvSpPr>
        <p:spPr>
          <a:xfrm>
            <a:off x="6934200" y="2844339"/>
            <a:ext cx="2209801" cy="1600200"/>
          </a:xfrm>
          <a:prstGeom prst="rect">
            <a:avLst/>
          </a:prstGeom>
        </p:spPr>
        <p:txBody>
          <a:bodyPr>
            <a:normAutofit/>
          </a:bodyPr>
          <a:lstStyle>
            <a:lvl1pPr marL="0" indent="0">
              <a:buNone/>
              <a:defRPr sz="1800"/>
            </a:lvl1pPr>
          </a:lstStyle>
          <a:p>
            <a:r>
              <a:rPr lang="en-AU" dirty="0"/>
              <a:t>Add picture</a:t>
            </a:r>
            <a:endParaRPr lang="uk-UA" dirty="0"/>
          </a:p>
        </p:txBody>
      </p:sp>
      <p:sp>
        <p:nvSpPr>
          <p:cNvPr id="3" name="Text Placeholder 2"/>
          <p:cNvSpPr>
            <a:spLocks noGrp="1"/>
          </p:cNvSpPr>
          <p:nvPr>
            <p:ph type="body" sz="quarter" idx="15" hasCustomPrompt="1"/>
          </p:nvPr>
        </p:nvSpPr>
        <p:spPr>
          <a:xfrm>
            <a:off x="5962650" y="764704"/>
            <a:ext cx="2819400" cy="304800"/>
          </a:xfrm>
          <a:prstGeom prst="rect">
            <a:avLst/>
          </a:prstGeom>
        </p:spPr>
        <p:txBody>
          <a:bodyPr/>
          <a:lstStyle>
            <a:lvl1pPr marL="0" indent="0" algn="r">
              <a:buNone/>
              <a:defRPr sz="1600" b="1">
                <a:solidFill>
                  <a:schemeClr val="accent1"/>
                </a:solidFill>
              </a:defRPr>
            </a:lvl1pPr>
          </a:lstStyle>
          <a:p>
            <a:pPr lvl="0"/>
            <a:r>
              <a:rPr lang="en-US" dirty="0"/>
              <a:t>Country</a:t>
            </a:r>
          </a:p>
        </p:txBody>
      </p:sp>
      <p:sp>
        <p:nvSpPr>
          <p:cNvPr id="18" name="Rectangle 17"/>
          <p:cNvSpPr/>
          <p:nvPr userDrawn="1"/>
        </p:nvSpPr>
        <p:spPr>
          <a:xfrm>
            <a:off x="24938" y="1219161"/>
            <a:ext cx="4724400" cy="5105400"/>
          </a:xfrm>
          <a:prstGeom prst="rect">
            <a:avLst/>
          </a:prstGeom>
          <a:solidFill>
            <a:schemeClr val="accent6">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4" name="Footer Placeholder 3"/>
          <p:cNvSpPr>
            <a:spLocks noGrp="1"/>
          </p:cNvSpPr>
          <p:nvPr>
            <p:ph type="ftr" sz="quarter" idx="16"/>
          </p:nvPr>
        </p:nvSpPr>
        <p:spPr/>
        <p:txBody>
          <a:bodyPr/>
          <a:lstStyle/>
          <a:p>
            <a:pPr algn="l"/>
            <a:r>
              <a:rPr lang="en-US"/>
              <a:t>Company Overview </a:t>
            </a:r>
            <a:endParaRPr lang="en-US" dirty="0"/>
          </a:p>
        </p:txBody>
      </p:sp>
      <p:sp>
        <p:nvSpPr>
          <p:cNvPr id="5" name="Slide Number Placeholder 4"/>
          <p:cNvSpPr>
            <a:spLocks noGrp="1"/>
          </p:cNvSpPr>
          <p:nvPr>
            <p:ph type="sldNum" sz="quarter" idx="17"/>
          </p:nvPr>
        </p:nvSpPr>
        <p:spPr/>
        <p:txBody>
          <a:bodyPr/>
          <a:lstStyle/>
          <a:p>
            <a:fld id="{951DF91C-386B-489D-B271-582AD64591F0}" type="slidenum">
              <a:rPr lang="en-AU" smtClean="0"/>
              <a:pPr/>
              <a:t>‹#›</a:t>
            </a:fld>
            <a:endParaRPr lang="en-AU" dirty="0"/>
          </a:p>
        </p:txBody>
      </p:sp>
      <p:sp>
        <p:nvSpPr>
          <p:cNvPr id="16" name="Content Placeholder 7"/>
          <p:cNvSpPr>
            <a:spLocks noGrp="1"/>
          </p:cNvSpPr>
          <p:nvPr>
            <p:ph sz="quarter" idx="23"/>
          </p:nvPr>
        </p:nvSpPr>
        <p:spPr>
          <a:xfrm>
            <a:off x="419100" y="1456113"/>
            <a:ext cx="4152900" cy="4495800"/>
          </a:xfrm>
          <a:prstGeom prst="rect">
            <a:avLst/>
          </a:prstGeom>
        </p:spPr>
        <p:txBody>
          <a:bodyPr/>
          <a:lstStyle>
            <a:lvl1pPr>
              <a:defRPr sz="1600" b="1"/>
            </a:lvl1pPr>
            <a:lvl2pPr marL="0" indent="0">
              <a:buFont typeface="Arial" panose="020B0604020202020204" pitchFamily="34" charset="0"/>
              <a:buNone/>
              <a:defRPr sz="1200" b="0"/>
            </a:lvl2pPr>
            <a:lvl3pPr marL="266700" indent="-171450">
              <a:buClr>
                <a:srgbClr val="FA7831"/>
              </a:buClr>
              <a:buFont typeface="Arial" panose="020B0604020202020204" pitchFamily="34" charset="0"/>
              <a:buChar char="•"/>
              <a:defRPr/>
            </a:lvl3pPr>
            <a:lvl4pPr marL="447675" indent="-180975">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Rectangle 14"/>
          <p:cNvSpPr/>
          <p:nvPr userDrawn="1"/>
        </p:nvSpPr>
        <p:spPr>
          <a:xfrm>
            <a:off x="4724400" y="4381500"/>
            <a:ext cx="4419600" cy="1905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17" name="Text Placeholder 6"/>
          <p:cNvSpPr>
            <a:spLocks noGrp="1"/>
          </p:cNvSpPr>
          <p:nvPr>
            <p:ph type="body" sz="quarter" idx="20" hasCustomPrompt="1"/>
          </p:nvPr>
        </p:nvSpPr>
        <p:spPr>
          <a:xfrm>
            <a:off x="5053013" y="4653136"/>
            <a:ext cx="3729037" cy="1295400"/>
          </a:xfrm>
          <a:prstGeom prst="rect">
            <a:avLst/>
          </a:prstGeom>
        </p:spPr>
        <p:txBody>
          <a:bodyPr>
            <a:noAutofit/>
          </a:bodyPr>
          <a:lstStyle>
            <a:lvl1pPr marL="0" indent="0">
              <a:spcAft>
                <a:spcPts val="600"/>
              </a:spcAft>
              <a:buNone/>
              <a:defRPr sz="1600" b="0" baseline="0">
                <a:solidFill>
                  <a:schemeClr val="bg1"/>
                </a:solidFill>
              </a:defRPr>
            </a:lvl1pPr>
            <a:lvl2pPr marL="457200" indent="0">
              <a:buNone/>
              <a:defRPr sz="1800" b="0">
                <a:solidFill>
                  <a:schemeClr val="bg1"/>
                </a:solidFill>
              </a:defRPr>
            </a:lvl2pPr>
            <a:lvl3pPr marL="914400" indent="0">
              <a:buNone/>
              <a:defRPr sz="1600" b="0">
                <a:solidFill>
                  <a:schemeClr val="bg1"/>
                </a:solidFill>
              </a:defRPr>
            </a:lvl3pPr>
            <a:lvl4pPr marL="1371600" indent="0">
              <a:buNone/>
              <a:defRPr sz="1400" b="0">
                <a:solidFill>
                  <a:schemeClr val="bg1"/>
                </a:solidFill>
              </a:defRPr>
            </a:lvl4pPr>
            <a:lvl5pPr marL="1828800" indent="0">
              <a:buNone/>
              <a:defRPr sz="1400" b="0">
                <a:solidFill>
                  <a:schemeClr val="bg1"/>
                </a:solidFill>
              </a:defRPr>
            </a:lvl5pPr>
          </a:lstStyle>
          <a:p>
            <a:pPr lvl="0"/>
            <a:r>
              <a:rPr lang="en-US" dirty="0"/>
              <a:t>Insert additional text here</a:t>
            </a:r>
            <a:endParaRPr lang="en-AU" dirty="0"/>
          </a:p>
        </p:txBody>
      </p:sp>
    </p:spTree>
    <p:extLst>
      <p:ext uri="{BB962C8B-B14F-4D97-AF65-F5344CB8AC3E}">
        <p14:creationId xmlns:p14="http://schemas.microsoft.com/office/powerpoint/2010/main" val="10964262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ject Profile - 2 Images">
    <p:spTree>
      <p:nvGrpSpPr>
        <p:cNvPr id="1" name=""/>
        <p:cNvGrpSpPr/>
        <p:nvPr/>
      </p:nvGrpSpPr>
      <p:grpSpPr>
        <a:xfrm>
          <a:off x="0" y="0"/>
          <a:ext cx="0" cy="0"/>
          <a:chOff x="0" y="0"/>
          <a:chExt cx="0" cy="0"/>
        </a:xfrm>
      </p:grpSpPr>
      <p:sp>
        <p:nvSpPr>
          <p:cNvPr id="8" name="Picture Placeholder 5"/>
          <p:cNvSpPr>
            <a:spLocks noGrp="1"/>
          </p:cNvSpPr>
          <p:nvPr>
            <p:ph type="pic" sz="quarter" idx="12" hasCustomPrompt="1"/>
          </p:nvPr>
        </p:nvSpPr>
        <p:spPr>
          <a:xfrm>
            <a:off x="4724400" y="1219200"/>
            <a:ext cx="4419600" cy="1600200"/>
          </a:xfrm>
          <a:prstGeom prst="rect">
            <a:avLst/>
          </a:prstGeom>
        </p:spPr>
        <p:txBody>
          <a:bodyPr>
            <a:normAutofit/>
          </a:bodyPr>
          <a:lstStyle>
            <a:lvl1pPr marL="0" indent="0">
              <a:buNone/>
              <a:defRPr sz="1800"/>
            </a:lvl1pPr>
          </a:lstStyle>
          <a:p>
            <a:r>
              <a:rPr lang="en-AU" dirty="0"/>
              <a:t>Add picture</a:t>
            </a:r>
            <a:endParaRPr lang="uk-UA" dirty="0"/>
          </a:p>
        </p:txBody>
      </p:sp>
      <p:sp>
        <p:nvSpPr>
          <p:cNvPr id="9" name="Picture Placeholder 5"/>
          <p:cNvSpPr>
            <a:spLocks noGrp="1"/>
          </p:cNvSpPr>
          <p:nvPr>
            <p:ph type="pic" sz="quarter" idx="13" hasCustomPrompt="1"/>
          </p:nvPr>
        </p:nvSpPr>
        <p:spPr>
          <a:xfrm>
            <a:off x="4724400" y="2819400"/>
            <a:ext cx="4419600" cy="1600200"/>
          </a:xfrm>
          <a:prstGeom prst="rect">
            <a:avLst/>
          </a:prstGeom>
        </p:spPr>
        <p:txBody>
          <a:bodyPr>
            <a:normAutofit/>
          </a:bodyPr>
          <a:lstStyle>
            <a:lvl1pPr marL="0" indent="0">
              <a:buNone/>
              <a:defRPr sz="1800"/>
            </a:lvl1pPr>
          </a:lstStyle>
          <a:p>
            <a:r>
              <a:rPr lang="en-AU" dirty="0"/>
              <a:t>Add picture</a:t>
            </a:r>
            <a:endParaRPr lang="uk-UA" dirty="0"/>
          </a:p>
        </p:txBody>
      </p:sp>
      <p:sp>
        <p:nvSpPr>
          <p:cNvPr id="11" name="Rectangle 10"/>
          <p:cNvSpPr/>
          <p:nvPr userDrawn="1"/>
        </p:nvSpPr>
        <p:spPr>
          <a:xfrm>
            <a:off x="4724400" y="4419600"/>
            <a:ext cx="4419600" cy="1905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14" name="Rectangle 13"/>
          <p:cNvSpPr/>
          <p:nvPr userDrawn="1"/>
        </p:nvSpPr>
        <p:spPr>
          <a:xfrm>
            <a:off x="0" y="1219200"/>
            <a:ext cx="4724400" cy="5105400"/>
          </a:xfrm>
          <a:prstGeom prst="rect">
            <a:avLst/>
          </a:prstGeom>
          <a:solidFill>
            <a:schemeClr val="accent6">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3" name="Footer Placeholder 2"/>
          <p:cNvSpPr>
            <a:spLocks noGrp="1"/>
          </p:cNvSpPr>
          <p:nvPr>
            <p:ph type="ftr" sz="quarter" idx="16"/>
          </p:nvPr>
        </p:nvSpPr>
        <p:spPr/>
        <p:txBody>
          <a:bodyPr/>
          <a:lstStyle/>
          <a:p>
            <a:pPr algn="l"/>
            <a:r>
              <a:rPr lang="en-US"/>
              <a:t>Company Overview </a:t>
            </a:r>
            <a:endParaRPr lang="en-US" dirty="0"/>
          </a:p>
        </p:txBody>
      </p:sp>
      <p:sp>
        <p:nvSpPr>
          <p:cNvPr id="4" name="Slide Number Placeholder 3"/>
          <p:cNvSpPr>
            <a:spLocks noGrp="1"/>
          </p:cNvSpPr>
          <p:nvPr>
            <p:ph type="sldNum" sz="quarter" idx="17"/>
          </p:nvPr>
        </p:nvSpPr>
        <p:spPr/>
        <p:txBody>
          <a:bodyPr/>
          <a:lstStyle/>
          <a:p>
            <a:fld id="{951DF91C-386B-489D-B271-582AD64591F0}" type="slidenum">
              <a:rPr lang="en-AU" smtClean="0"/>
              <a:pPr/>
              <a:t>‹#›</a:t>
            </a:fld>
            <a:endParaRPr lang="en-AU" dirty="0"/>
          </a:p>
        </p:txBody>
      </p:sp>
      <p:sp>
        <p:nvSpPr>
          <p:cNvPr id="12" name="Content Placeholder 7"/>
          <p:cNvSpPr>
            <a:spLocks noGrp="1"/>
          </p:cNvSpPr>
          <p:nvPr>
            <p:ph sz="quarter" idx="23"/>
          </p:nvPr>
        </p:nvSpPr>
        <p:spPr>
          <a:xfrm>
            <a:off x="419100" y="1456113"/>
            <a:ext cx="4152900" cy="4495800"/>
          </a:xfrm>
          <a:prstGeom prst="rect">
            <a:avLst/>
          </a:prstGeom>
        </p:spPr>
        <p:txBody>
          <a:bodyPr/>
          <a:lstStyle>
            <a:lvl1pPr>
              <a:defRPr sz="1600" b="1"/>
            </a:lvl1pPr>
            <a:lvl2pPr marL="0" indent="0">
              <a:buFont typeface="Arial" panose="020B0604020202020204" pitchFamily="34" charset="0"/>
              <a:buNone/>
              <a:defRPr sz="1200" b="0"/>
            </a:lvl2pPr>
            <a:lvl3pPr marL="266700" indent="-171450">
              <a:buClr>
                <a:srgbClr val="FA7831"/>
              </a:buClr>
              <a:buFont typeface="Arial" panose="020B0604020202020204" pitchFamily="34" charset="0"/>
              <a:buChar char="•"/>
              <a:defRPr/>
            </a:lvl3pPr>
            <a:lvl4pPr marL="447675" indent="-180975">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p:cNvSpPr>
            <a:spLocks noGrp="1"/>
          </p:cNvSpPr>
          <p:nvPr>
            <p:ph type="body" sz="quarter" idx="20" hasCustomPrompt="1"/>
          </p:nvPr>
        </p:nvSpPr>
        <p:spPr>
          <a:xfrm>
            <a:off x="5053013" y="4653136"/>
            <a:ext cx="3729037" cy="1295400"/>
          </a:xfrm>
          <a:prstGeom prst="rect">
            <a:avLst/>
          </a:prstGeom>
        </p:spPr>
        <p:txBody>
          <a:bodyPr>
            <a:noAutofit/>
          </a:bodyPr>
          <a:lstStyle>
            <a:lvl1pPr marL="0" indent="0">
              <a:spcAft>
                <a:spcPts val="600"/>
              </a:spcAft>
              <a:buNone/>
              <a:defRPr sz="1600" b="0" baseline="0">
                <a:solidFill>
                  <a:schemeClr val="bg1"/>
                </a:solidFill>
              </a:defRPr>
            </a:lvl1pPr>
            <a:lvl2pPr marL="457200" indent="0">
              <a:buNone/>
              <a:defRPr sz="1800" b="0">
                <a:solidFill>
                  <a:schemeClr val="bg1"/>
                </a:solidFill>
              </a:defRPr>
            </a:lvl2pPr>
            <a:lvl3pPr marL="914400" indent="0">
              <a:buNone/>
              <a:defRPr sz="1600" b="0">
                <a:solidFill>
                  <a:schemeClr val="bg1"/>
                </a:solidFill>
              </a:defRPr>
            </a:lvl3pPr>
            <a:lvl4pPr marL="1371600" indent="0">
              <a:buNone/>
              <a:defRPr sz="1400" b="0">
                <a:solidFill>
                  <a:schemeClr val="bg1"/>
                </a:solidFill>
              </a:defRPr>
            </a:lvl4pPr>
            <a:lvl5pPr marL="1828800" indent="0">
              <a:buNone/>
              <a:defRPr sz="1400" b="0">
                <a:solidFill>
                  <a:schemeClr val="bg1"/>
                </a:solidFill>
              </a:defRPr>
            </a:lvl5pPr>
          </a:lstStyle>
          <a:p>
            <a:pPr lvl="0"/>
            <a:r>
              <a:rPr lang="en-US" dirty="0"/>
              <a:t>Insert additional text here</a:t>
            </a:r>
            <a:endParaRPr lang="en-AU" dirty="0"/>
          </a:p>
        </p:txBody>
      </p:sp>
      <p:sp>
        <p:nvSpPr>
          <p:cNvPr id="16" name="Text Placeholder 2"/>
          <p:cNvSpPr>
            <a:spLocks noGrp="1"/>
          </p:cNvSpPr>
          <p:nvPr>
            <p:ph type="body" sz="quarter" idx="15" hasCustomPrompt="1"/>
          </p:nvPr>
        </p:nvSpPr>
        <p:spPr>
          <a:xfrm>
            <a:off x="5962650" y="764704"/>
            <a:ext cx="2819400" cy="304800"/>
          </a:xfrm>
          <a:prstGeom prst="rect">
            <a:avLst/>
          </a:prstGeom>
        </p:spPr>
        <p:txBody>
          <a:bodyPr/>
          <a:lstStyle>
            <a:lvl1pPr marL="0" indent="0" algn="r">
              <a:buNone/>
              <a:defRPr sz="1600" b="1">
                <a:solidFill>
                  <a:schemeClr val="accent1"/>
                </a:solidFill>
              </a:defRPr>
            </a:lvl1pPr>
          </a:lstStyle>
          <a:p>
            <a:pPr lvl="0"/>
            <a:r>
              <a:rPr lang="en-US" dirty="0"/>
              <a:t>Country</a:t>
            </a:r>
          </a:p>
        </p:txBody>
      </p:sp>
    </p:spTree>
    <p:extLst>
      <p:ext uri="{BB962C8B-B14F-4D97-AF65-F5344CB8AC3E}">
        <p14:creationId xmlns:p14="http://schemas.microsoft.com/office/powerpoint/2010/main" val="2271805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ject Profile - 1 image">
    <p:spTree>
      <p:nvGrpSpPr>
        <p:cNvPr id="1" name=""/>
        <p:cNvGrpSpPr/>
        <p:nvPr/>
      </p:nvGrpSpPr>
      <p:grpSpPr>
        <a:xfrm>
          <a:off x="0" y="0"/>
          <a:ext cx="0" cy="0"/>
          <a:chOff x="0" y="0"/>
          <a:chExt cx="0" cy="0"/>
        </a:xfrm>
      </p:grpSpPr>
      <p:sp>
        <p:nvSpPr>
          <p:cNvPr id="8" name="Picture Placeholder 5"/>
          <p:cNvSpPr>
            <a:spLocks noGrp="1"/>
          </p:cNvSpPr>
          <p:nvPr>
            <p:ph type="pic" sz="quarter" idx="12" hasCustomPrompt="1"/>
          </p:nvPr>
        </p:nvSpPr>
        <p:spPr>
          <a:xfrm>
            <a:off x="4724400" y="1219200"/>
            <a:ext cx="4419600" cy="3200400"/>
          </a:xfrm>
          <a:prstGeom prst="rect">
            <a:avLst/>
          </a:prstGeom>
        </p:spPr>
        <p:txBody>
          <a:bodyPr>
            <a:normAutofit/>
          </a:bodyPr>
          <a:lstStyle>
            <a:lvl1pPr marL="0" indent="0">
              <a:buNone/>
              <a:defRPr sz="1800"/>
            </a:lvl1pPr>
          </a:lstStyle>
          <a:p>
            <a:r>
              <a:rPr lang="en-AU" dirty="0"/>
              <a:t>Add picture</a:t>
            </a:r>
            <a:endParaRPr lang="uk-UA" dirty="0"/>
          </a:p>
        </p:txBody>
      </p:sp>
      <p:sp>
        <p:nvSpPr>
          <p:cNvPr id="11" name="Rectangle 10"/>
          <p:cNvSpPr/>
          <p:nvPr userDrawn="1"/>
        </p:nvSpPr>
        <p:spPr>
          <a:xfrm>
            <a:off x="4724400" y="4419600"/>
            <a:ext cx="4419600" cy="1905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14" name="Rectangle 13"/>
          <p:cNvSpPr/>
          <p:nvPr userDrawn="1"/>
        </p:nvSpPr>
        <p:spPr>
          <a:xfrm>
            <a:off x="0" y="1219200"/>
            <a:ext cx="4724400" cy="5105400"/>
          </a:xfrm>
          <a:prstGeom prst="rect">
            <a:avLst/>
          </a:prstGeom>
          <a:solidFill>
            <a:schemeClr val="accent6">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6"/>
          </p:nvPr>
        </p:nvSpPr>
        <p:spPr/>
        <p:txBody>
          <a:bodyPr/>
          <a:lstStyle/>
          <a:p>
            <a:pPr algn="l"/>
            <a:r>
              <a:rPr lang="en-US"/>
              <a:t>Company Overview </a:t>
            </a:r>
            <a:endParaRPr lang="en-US" dirty="0"/>
          </a:p>
        </p:txBody>
      </p:sp>
      <p:sp>
        <p:nvSpPr>
          <p:cNvPr id="4" name="Slide Number Placeholder 3"/>
          <p:cNvSpPr>
            <a:spLocks noGrp="1"/>
          </p:cNvSpPr>
          <p:nvPr>
            <p:ph type="sldNum" sz="quarter" idx="17"/>
          </p:nvPr>
        </p:nvSpPr>
        <p:spPr/>
        <p:txBody>
          <a:bodyPr/>
          <a:lstStyle/>
          <a:p>
            <a:fld id="{951DF91C-386B-489D-B271-582AD64591F0}" type="slidenum">
              <a:rPr lang="en-AU" smtClean="0"/>
              <a:pPr/>
              <a:t>‹#›</a:t>
            </a:fld>
            <a:endParaRPr lang="en-AU" dirty="0"/>
          </a:p>
        </p:txBody>
      </p:sp>
      <p:sp>
        <p:nvSpPr>
          <p:cNvPr id="12" name="Content Placeholder 7"/>
          <p:cNvSpPr>
            <a:spLocks noGrp="1"/>
          </p:cNvSpPr>
          <p:nvPr>
            <p:ph sz="quarter" idx="23"/>
          </p:nvPr>
        </p:nvSpPr>
        <p:spPr>
          <a:xfrm>
            <a:off x="419100" y="1456113"/>
            <a:ext cx="4152900" cy="4495800"/>
          </a:xfrm>
          <a:prstGeom prst="rect">
            <a:avLst/>
          </a:prstGeom>
        </p:spPr>
        <p:txBody>
          <a:bodyPr/>
          <a:lstStyle>
            <a:lvl1pPr>
              <a:defRPr sz="1600" b="1"/>
            </a:lvl1pPr>
            <a:lvl2pPr marL="0" indent="0">
              <a:buFont typeface="Arial" panose="020B0604020202020204" pitchFamily="34" charset="0"/>
              <a:buNone/>
              <a:defRPr sz="1200" b="0"/>
            </a:lvl2pPr>
            <a:lvl3pPr marL="266700" indent="-171450">
              <a:buClr>
                <a:srgbClr val="FA7831"/>
              </a:buClr>
              <a:buFont typeface="Arial" panose="020B0604020202020204" pitchFamily="34" charset="0"/>
              <a:buChar char="•"/>
              <a:defRPr/>
            </a:lvl3pPr>
            <a:lvl4pPr marL="447675" indent="-180975">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2"/>
          <p:cNvSpPr>
            <a:spLocks noGrp="1"/>
          </p:cNvSpPr>
          <p:nvPr>
            <p:ph type="body" sz="quarter" idx="15" hasCustomPrompt="1"/>
          </p:nvPr>
        </p:nvSpPr>
        <p:spPr>
          <a:xfrm>
            <a:off x="5962650" y="764704"/>
            <a:ext cx="2819400" cy="304800"/>
          </a:xfrm>
          <a:prstGeom prst="rect">
            <a:avLst/>
          </a:prstGeom>
        </p:spPr>
        <p:txBody>
          <a:bodyPr/>
          <a:lstStyle>
            <a:lvl1pPr marL="0" indent="0" algn="r">
              <a:buNone/>
              <a:defRPr sz="1600" b="1">
                <a:solidFill>
                  <a:schemeClr val="accent1"/>
                </a:solidFill>
              </a:defRPr>
            </a:lvl1pPr>
          </a:lstStyle>
          <a:p>
            <a:pPr lvl="0"/>
            <a:r>
              <a:rPr lang="en-US" dirty="0"/>
              <a:t>Country</a:t>
            </a:r>
          </a:p>
        </p:txBody>
      </p:sp>
      <p:sp>
        <p:nvSpPr>
          <p:cNvPr id="17" name="Text Placeholder 6"/>
          <p:cNvSpPr>
            <a:spLocks noGrp="1"/>
          </p:cNvSpPr>
          <p:nvPr>
            <p:ph type="body" sz="quarter" idx="20" hasCustomPrompt="1"/>
          </p:nvPr>
        </p:nvSpPr>
        <p:spPr>
          <a:xfrm>
            <a:off x="5053013" y="4653136"/>
            <a:ext cx="3729037" cy="1295400"/>
          </a:xfrm>
          <a:prstGeom prst="rect">
            <a:avLst/>
          </a:prstGeom>
        </p:spPr>
        <p:txBody>
          <a:bodyPr>
            <a:noAutofit/>
          </a:bodyPr>
          <a:lstStyle>
            <a:lvl1pPr marL="0" indent="0">
              <a:spcAft>
                <a:spcPts val="600"/>
              </a:spcAft>
              <a:buNone/>
              <a:defRPr sz="1600" b="0" baseline="0">
                <a:solidFill>
                  <a:schemeClr val="bg1"/>
                </a:solidFill>
              </a:defRPr>
            </a:lvl1pPr>
            <a:lvl2pPr marL="457200" indent="0">
              <a:buNone/>
              <a:defRPr sz="1800" b="0">
                <a:solidFill>
                  <a:schemeClr val="bg1"/>
                </a:solidFill>
              </a:defRPr>
            </a:lvl2pPr>
            <a:lvl3pPr marL="914400" indent="0">
              <a:buNone/>
              <a:defRPr sz="1600" b="0">
                <a:solidFill>
                  <a:schemeClr val="bg1"/>
                </a:solidFill>
              </a:defRPr>
            </a:lvl3pPr>
            <a:lvl4pPr marL="1371600" indent="0">
              <a:buNone/>
              <a:defRPr sz="1400" b="0">
                <a:solidFill>
                  <a:schemeClr val="bg1"/>
                </a:solidFill>
              </a:defRPr>
            </a:lvl4pPr>
            <a:lvl5pPr marL="1828800" indent="0">
              <a:buNone/>
              <a:defRPr sz="1400" b="0">
                <a:solidFill>
                  <a:schemeClr val="bg1"/>
                </a:solidFill>
              </a:defRPr>
            </a:lvl5pPr>
          </a:lstStyle>
          <a:p>
            <a:pPr lvl="0"/>
            <a:r>
              <a:rPr lang="en-US" dirty="0"/>
              <a:t>Insert additional text here</a:t>
            </a:r>
            <a:endParaRPr lang="en-AU" dirty="0"/>
          </a:p>
        </p:txBody>
      </p:sp>
    </p:spTree>
    <p:extLst>
      <p:ext uri="{BB962C8B-B14F-4D97-AF65-F5344CB8AC3E}">
        <p14:creationId xmlns:p14="http://schemas.microsoft.com/office/powerpoint/2010/main" val="20491363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20" name="Picture Placeholder 5"/>
          <p:cNvSpPr>
            <a:spLocks noGrp="1"/>
          </p:cNvSpPr>
          <p:nvPr>
            <p:ph type="pic" sz="quarter" idx="11" hasCustomPrompt="1"/>
          </p:nvPr>
        </p:nvSpPr>
        <p:spPr>
          <a:xfrm>
            <a:off x="4724401" y="1219200"/>
            <a:ext cx="4419600" cy="5109994"/>
          </a:xfrm>
          <a:prstGeom prst="rect">
            <a:avLst/>
          </a:prstGeom>
        </p:spPr>
        <p:txBody>
          <a:bodyPr>
            <a:normAutofit/>
          </a:bodyPr>
          <a:lstStyle>
            <a:lvl1pPr marL="0" indent="0">
              <a:buFontTx/>
              <a:buNone/>
              <a:defRPr sz="1800"/>
            </a:lvl1pPr>
          </a:lstStyle>
          <a:p>
            <a:r>
              <a:rPr lang="en-AU" dirty="0"/>
              <a:t>Add picture</a:t>
            </a:r>
            <a:endParaRPr lang="uk-UA" dirty="0"/>
          </a:p>
        </p:txBody>
      </p:sp>
      <p:sp>
        <p:nvSpPr>
          <p:cNvPr id="10" name="Rectangle 9"/>
          <p:cNvSpPr/>
          <p:nvPr userDrawn="1"/>
        </p:nvSpPr>
        <p:spPr>
          <a:xfrm>
            <a:off x="0" y="1219200"/>
            <a:ext cx="4724400" cy="5105400"/>
          </a:xfrm>
          <a:prstGeom prst="rect">
            <a:avLst/>
          </a:prstGeom>
          <a:solidFill>
            <a:schemeClr val="accent6">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2"/>
          </p:nvPr>
        </p:nvSpPr>
        <p:spPr/>
        <p:txBody>
          <a:bodyPr/>
          <a:lstStyle/>
          <a:p>
            <a:pPr algn="l"/>
            <a:r>
              <a:rPr lang="en-US"/>
              <a:t>Company Overview </a:t>
            </a:r>
            <a:endParaRPr lang="en-US" dirty="0"/>
          </a:p>
        </p:txBody>
      </p:sp>
      <p:sp>
        <p:nvSpPr>
          <p:cNvPr id="3" name="Slide Number Placeholder 2"/>
          <p:cNvSpPr>
            <a:spLocks noGrp="1"/>
          </p:cNvSpPr>
          <p:nvPr>
            <p:ph type="sldNum" sz="quarter" idx="13"/>
          </p:nvPr>
        </p:nvSpPr>
        <p:spPr/>
        <p:txBody>
          <a:bodyPr/>
          <a:lstStyle/>
          <a:p>
            <a:fld id="{951DF91C-386B-489D-B271-582AD64591F0}" type="slidenum">
              <a:rPr lang="en-AU" smtClean="0"/>
              <a:pPr/>
              <a:t>‹#›</a:t>
            </a:fld>
            <a:endParaRPr lang="en-AU" dirty="0"/>
          </a:p>
        </p:txBody>
      </p:sp>
      <p:sp>
        <p:nvSpPr>
          <p:cNvPr id="4" name="Title 3"/>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9" name="Content Placeholder 7"/>
          <p:cNvSpPr>
            <a:spLocks noGrp="1"/>
          </p:cNvSpPr>
          <p:nvPr>
            <p:ph sz="quarter" idx="23"/>
          </p:nvPr>
        </p:nvSpPr>
        <p:spPr>
          <a:xfrm>
            <a:off x="419100" y="1456113"/>
            <a:ext cx="4152900" cy="4495800"/>
          </a:xfrm>
          <a:prstGeom prst="rect">
            <a:avLst/>
          </a:prstGeom>
        </p:spPr>
        <p:txBody>
          <a:bodyPr/>
          <a:lstStyle>
            <a:lvl1pPr>
              <a:defRPr sz="1600" b="1"/>
            </a:lvl1pPr>
            <a:lvl2pPr marL="0" indent="0">
              <a:buFont typeface="Arial" panose="020B0604020202020204" pitchFamily="34" charset="0"/>
              <a:buNone/>
              <a:defRPr sz="1200" b="0"/>
            </a:lvl2pPr>
            <a:lvl3pPr marL="266700" indent="-171450">
              <a:buClr>
                <a:srgbClr val="FA7831"/>
              </a:buClr>
              <a:buFont typeface="Arial" panose="020B0604020202020204" pitchFamily="34" charset="0"/>
              <a:buChar char="•"/>
              <a:defRPr/>
            </a:lvl3pPr>
            <a:lvl4pPr marL="447675" indent="-180975">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927933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14" name="Rectangle 13"/>
          <p:cNvSpPr/>
          <p:nvPr userDrawn="1"/>
        </p:nvSpPr>
        <p:spPr>
          <a:xfrm>
            <a:off x="4419600" y="1209675"/>
            <a:ext cx="4724400" cy="5105400"/>
          </a:xfrm>
          <a:prstGeom prst="rect">
            <a:avLst/>
          </a:prstGeom>
          <a:solidFill>
            <a:schemeClr val="accent6">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5"/>
          <p:cNvSpPr>
            <a:spLocks noGrp="1"/>
          </p:cNvSpPr>
          <p:nvPr>
            <p:ph type="pic" sz="quarter" idx="11" hasCustomPrompt="1"/>
          </p:nvPr>
        </p:nvSpPr>
        <p:spPr>
          <a:xfrm>
            <a:off x="0" y="1219200"/>
            <a:ext cx="4419600" cy="5109994"/>
          </a:xfrm>
          <a:prstGeom prst="rect">
            <a:avLst/>
          </a:prstGeom>
        </p:spPr>
        <p:txBody>
          <a:bodyPr>
            <a:normAutofit/>
          </a:bodyPr>
          <a:lstStyle>
            <a:lvl1pPr marL="0" indent="0">
              <a:buNone/>
              <a:defRPr sz="1800"/>
            </a:lvl1pPr>
          </a:lstStyle>
          <a:p>
            <a:r>
              <a:rPr lang="en-AU" dirty="0"/>
              <a:t>Add picture</a:t>
            </a:r>
            <a:endParaRPr lang="uk-UA" dirty="0"/>
          </a:p>
        </p:txBody>
      </p:sp>
      <p:sp>
        <p:nvSpPr>
          <p:cNvPr id="2" name="Footer Placeholder 1"/>
          <p:cNvSpPr>
            <a:spLocks noGrp="1"/>
          </p:cNvSpPr>
          <p:nvPr>
            <p:ph type="ftr" sz="quarter" idx="12"/>
          </p:nvPr>
        </p:nvSpPr>
        <p:spPr/>
        <p:txBody>
          <a:bodyPr/>
          <a:lstStyle/>
          <a:p>
            <a:pPr algn="l"/>
            <a:r>
              <a:rPr lang="en-US"/>
              <a:t>Company Overview </a:t>
            </a:r>
            <a:endParaRPr lang="en-US" dirty="0"/>
          </a:p>
        </p:txBody>
      </p:sp>
      <p:sp>
        <p:nvSpPr>
          <p:cNvPr id="4" name="Title 3"/>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7" name="Content Placeholder 7"/>
          <p:cNvSpPr>
            <a:spLocks noGrp="1"/>
          </p:cNvSpPr>
          <p:nvPr>
            <p:ph sz="quarter" idx="23"/>
          </p:nvPr>
        </p:nvSpPr>
        <p:spPr>
          <a:xfrm>
            <a:off x="4644008" y="1456113"/>
            <a:ext cx="4152900" cy="4495800"/>
          </a:xfrm>
          <a:prstGeom prst="rect">
            <a:avLst/>
          </a:prstGeom>
        </p:spPr>
        <p:txBody>
          <a:bodyPr/>
          <a:lstStyle>
            <a:lvl1pPr>
              <a:defRPr sz="1600" b="1"/>
            </a:lvl1pPr>
            <a:lvl2pPr marL="0" indent="0">
              <a:buFont typeface="Arial" panose="020B0604020202020204" pitchFamily="34" charset="0"/>
              <a:buNone/>
              <a:defRPr sz="1200" b="0"/>
            </a:lvl2pPr>
            <a:lvl3pPr marL="266700" indent="-171450">
              <a:buClr>
                <a:srgbClr val="FA7831"/>
              </a:buClr>
              <a:buFont typeface="Arial" panose="020B0604020202020204" pitchFamily="34" charset="0"/>
              <a:buChar char="•"/>
              <a:defRPr/>
            </a:lvl3pPr>
            <a:lvl4pPr marL="447675" indent="-180975">
              <a:buClr>
                <a:schemeClr val="accent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339124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17" name="Rectangle 16"/>
          <p:cNvSpPr/>
          <p:nvPr userDrawn="1"/>
        </p:nvSpPr>
        <p:spPr>
          <a:xfrm>
            <a:off x="0" y="3402403"/>
            <a:ext cx="9144000" cy="2922197"/>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18" name="Rectangle 17"/>
          <p:cNvSpPr/>
          <p:nvPr userDrawn="1"/>
        </p:nvSpPr>
        <p:spPr>
          <a:xfrm>
            <a:off x="0" y="1219200"/>
            <a:ext cx="9144000" cy="2183203"/>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110" y="2102176"/>
            <a:ext cx="4320319" cy="3542502"/>
          </a:xfrm>
          <a:prstGeom prst="rect">
            <a:avLst/>
          </a:prstGeom>
        </p:spPr>
      </p:pic>
      <p:sp>
        <p:nvSpPr>
          <p:cNvPr id="20" name="Picture Placeholder 5"/>
          <p:cNvSpPr>
            <a:spLocks noGrp="1"/>
          </p:cNvSpPr>
          <p:nvPr>
            <p:ph type="pic" sz="quarter" idx="13" hasCustomPrompt="1"/>
          </p:nvPr>
        </p:nvSpPr>
        <p:spPr>
          <a:xfrm>
            <a:off x="589069" y="2266800"/>
            <a:ext cx="3962400" cy="2229000"/>
          </a:xfrm>
          <a:prstGeom prst="rect">
            <a:avLst/>
          </a:prstGeom>
        </p:spPr>
        <p:txBody>
          <a:bodyPr>
            <a:normAutofit/>
          </a:bodyPr>
          <a:lstStyle>
            <a:lvl1pPr>
              <a:defRPr sz="1800"/>
            </a:lvl1pPr>
          </a:lstStyle>
          <a:p>
            <a:r>
              <a:rPr lang="en-AU" dirty="0"/>
              <a:t>Add picture</a:t>
            </a:r>
            <a:endParaRPr lang="uk-UA" dirty="0"/>
          </a:p>
        </p:txBody>
      </p:sp>
      <p:sp>
        <p:nvSpPr>
          <p:cNvPr id="2" name="Title 1"/>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3" name="Footer Placeholder 2"/>
          <p:cNvSpPr>
            <a:spLocks noGrp="1"/>
          </p:cNvSpPr>
          <p:nvPr>
            <p:ph type="ftr" sz="quarter" idx="14"/>
          </p:nvPr>
        </p:nvSpPr>
        <p:spPr/>
        <p:txBody>
          <a:bodyPr/>
          <a:lstStyle/>
          <a:p>
            <a:pPr algn="l"/>
            <a:r>
              <a:rPr lang="en-US"/>
              <a:t>Company Overview </a:t>
            </a:r>
            <a:endParaRPr lang="en-US" dirty="0"/>
          </a:p>
        </p:txBody>
      </p:sp>
      <p:sp>
        <p:nvSpPr>
          <p:cNvPr id="4" name="Slide Number Placeholder 3"/>
          <p:cNvSpPr>
            <a:spLocks noGrp="1"/>
          </p:cNvSpPr>
          <p:nvPr>
            <p:ph type="sldNum" sz="quarter" idx="15"/>
          </p:nvPr>
        </p:nvSpPr>
        <p:spPr/>
        <p:txBody>
          <a:bodyPr/>
          <a:lstStyle/>
          <a:p>
            <a:fld id="{951DF91C-386B-489D-B271-582AD64591F0}" type="slidenum">
              <a:rPr lang="en-AU" smtClean="0"/>
              <a:pPr/>
              <a:t>‹#›</a:t>
            </a:fld>
            <a:endParaRPr lang="en-AU" dirty="0"/>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bg2">
              <a:lumMod val="1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6" name="Media Placeholder 5"/>
          <p:cNvSpPr>
            <a:spLocks noGrp="1"/>
          </p:cNvSpPr>
          <p:nvPr>
            <p:ph type="media" sz="quarter" idx="10"/>
          </p:nvPr>
        </p:nvSpPr>
        <p:spPr>
          <a:xfrm>
            <a:off x="539552" y="1268760"/>
            <a:ext cx="7992888" cy="4320480"/>
          </a:xfrm>
        </p:spPr>
        <p:txBody>
          <a:bodyPr/>
          <a:lstStyle/>
          <a:p>
            <a:endParaRPr lang="en-AU" dirty="0"/>
          </a:p>
        </p:txBody>
      </p:sp>
    </p:spTree>
    <p:extLst>
      <p:ext uri="{BB962C8B-B14F-4D97-AF65-F5344CB8AC3E}">
        <p14:creationId xmlns:p14="http://schemas.microsoft.com/office/powerpoint/2010/main" val="30138423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62256A77-F076-4C85-98DC-E69C47D56D2C}" type="slidenum">
              <a:rPr lang="en-GB"/>
              <a:pPr/>
              <a:t>‹#›</a:t>
            </a:fld>
            <a:endParaRPr lang="en-GB"/>
          </a:p>
        </p:txBody>
      </p:sp>
    </p:spTree>
    <p:extLst>
      <p:ext uri="{BB962C8B-B14F-4D97-AF65-F5344CB8AC3E}">
        <p14:creationId xmlns:p14="http://schemas.microsoft.com/office/powerpoint/2010/main" val="4088725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2" name="Rectangle 31"/>
          <p:cNvSpPr/>
          <p:nvPr userDrawn="1"/>
        </p:nvSpPr>
        <p:spPr>
          <a:xfrm>
            <a:off x="0" y="1219200"/>
            <a:ext cx="9144000" cy="56388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36" name="Rectangle 35"/>
          <p:cNvSpPr/>
          <p:nvPr userDrawn="1"/>
        </p:nvSpPr>
        <p:spPr>
          <a:xfrm>
            <a:off x="419100" y="1457853"/>
            <a:ext cx="8362950" cy="4885953"/>
          </a:xfrm>
          <a:prstGeom prst="rect">
            <a:avLst/>
          </a:prstGeom>
        </p:spPr>
        <p:txBody>
          <a:bodyPr wrap="square">
            <a:spAutoFit/>
          </a:bodyPr>
          <a:lstStyle/>
          <a:p>
            <a:pPr algn="ctr" defTabSz="913695">
              <a:spcBef>
                <a:spcPct val="15000"/>
              </a:spcBef>
            </a:pPr>
            <a:r>
              <a:rPr lang="en-AU" sz="1100" b="1" dirty="0">
                <a:solidFill>
                  <a:schemeClr val="bg1"/>
                </a:solidFill>
                <a:latin typeface="Calibri" charset="0"/>
                <a:ea typeface="Calibri" charset="0"/>
                <a:cs typeface="Calibri" charset="0"/>
              </a:rPr>
              <a:t>NOT FOR DISTRIBUTION</a:t>
            </a:r>
          </a:p>
          <a:p>
            <a:pPr algn="just" defTabSz="913695">
              <a:spcBef>
                <a:spcPct val="15000"/>
              </a:spcBef>
            </a:pPr>
            <a:br>
              <a:rPr lang="en-AU" sz="1000" dirty="0">
                <a:solidFill>
                  <a:schemeClr val="bg1"/>
                </a:solidFill>
                <a:latin typeface="Calibri" charset="0"/>
                <a:ea typeface="Calibri" charset="0"/>
                <a:cs typeface="Calibri" charset="0"/>
              </a:rPr>
            </a:br>
            <a:r>
              <a:rPr lang="en-AU" sz="1000" dirty="0">
                <a:solidFill>
                  <a:schemeClr val="bg1"/>
                </a:solidFill>
                <a:latin typeface="Calibri" charset="0"/>
                <a:ea typeface="Calibri" charset="0"/>
                <a:cs typeface="Calibri" charset="0"/>
              </a:rPr>
              <a:t>The information contained in this document (including this Disclaimer) or discussed at the presentation (collectively, the “Confidential Material”) is private and confidential and has been prepared by SMEC Holdings Limited (“SMEC”) to provide you with information and an understanding of its business. Confidential Material is provided to you on the conditions set out below. By receiving the Confidential Material and / or attending the presentation you acknowledge that you have read, understood, accepted and satisfied the terms of this Disclaimer. If you do not accept and satisfy these terms, you must immediately return the Confidential Material and leave the presentation.  The Confidential Material is confidential, is being provided to you solely for your information and must not be reproduced, disclosed or distributed to any third party or published in whole or in part for any purpose.  On request, you must promptly return all  Confidential Material, without retaining copies.  The Confidential Material does not, and is not intended to, constitute an offer, financial product advice, invitation, solicitation or recommendation with respect to the purchase or sale of any securities or financial products in any jurisdiction. The Confidential Material does not constitute a prospectus, product disclosure statement, disclosure document or other offer document for the purposes of the Australian Corporations Act.  Neither the presentation, this document nor its contents shall form the basis of any contract or commitment. The information in the Confidential Material is an overview and is provided for information purposes only. The information in the Confidential Material does not contain all the information necessary to make an investment decision and should not be relied on to make an investment decision.  The distribution of this Confidential Material in jurisdictions outside Australia may be restricted by law and you should observe any these restrictions.  The information contained in this document is provided for information purposes only and is subject to change without notice.  Nothing contained in this document constitutes investment, legal, tax or other advice.  Although all reasonable care has been taken to ensure that the facts stated and opinions given in this document are fair and accurate, the information provided in this document has not been independently verified.  Accordingly, no representation or warranty, expressed or implied, is made as to the fairness, accuracy, completeness or correctness of the information and opinions contained in this document.  To the maximum extent permitted by law, SMEC, any related bodies corporate, directors, officers, partners, employees, advisers and agents of each of them and any other person involved in the preparation of Confidential Material disclaim all liability and responsibility (including, without limitation, any liability arising from fault or negligence) for any direct or indirect loss or damage which may arise or be suffered through use or reliance on anything contained in, or omitted from, the Confidential Material.  The Confidential Material may contain certain forward-looking statements, forecasts, estimates, projections and opinions (“Forward Statements”). No representation is made or will be made that any Forward Statements will be achieved or will prove to be correct.  Actual future results and operations could vary materially from the Forward Statements.  Similarly no representation is given that the assumptions disclosed in this document upon which Forward Statements may be based are reasonable.  Circumstances may change and the contents of this document may become outdated as a result.  SMEC denies any responsibility or obligation to inform you of any matter arising or coming to their notice, after the date of the presentation or this document, which may affect any matter referred to in the Confidential Material.  You must not rely on the Confidential Material provided but make your own independent assessment of the Confidential Material and seek and rely on your own independent taxation, legal, financial or other professional advice in relation to the Confidential Material.  The Confidential Material is not intended to constitute financial product advice and does not take into account your investment objectives, taxation situation, financial situation or needs. </a:t>
            </a:r>
          </a:p>
        </p:txBody>
      </p:sp>
      <p:sp>
        <p:nvSpPr>
          <p:cNvPr id="3" name="Title 2"/>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410004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5"/>
          <p:cNvSpPr>
            <a:spLocks noGrp="1"/>
          </p:cNvSpPr>
          <p:nvPr>
            <p:ph type="pic" sz="quarter" idx="13" hasCustomPrompt="1"/>
          </p:nvPr>
        </p:nvSpPr>
        <p:spPr>
          <a:xfrm>
            <a:off x="0" y="1219200"/>
            <a:ext cx="9144000" cy="5144768"/>
          </a:xfrm>
          <a:prstGeom prst="rect">
            <a:avLst/>
          </a:prstGeom>
        </p:spPr>
        <p:txBody>
          <a:bodyPr>
            <a:normAutofit/>
          </a:bodyPr>
          <a:lstStyle>
            <a:lvl1pPr marL="0" indent="0">
              <a:buNone/>
              <a:defRPr sz="1800"/>
            </a:lvl1pPr>
          </a:lstStyle>
          <a:p>
            <a:r>
              <a:rPr lang="en-AU" dirty="0"/>
              <a:t>Add picture</a:t>
            </a:r>
            <a:endParaRPr lang="uk-UA" dirty="0"/>
          </a:p>
        </p:txBody>
      </p:sp>
      <p:sp>
        <p:nvSpPr>
          <p:cNvPr id="14" name="Title 7"/>
          <p:cNvSpPr>
            <a:spLocks noGrp="1"/>
          </p:cNvSpPr>
          <p:nvPr>
            <p:ph type="title" hasCustomPrompt="1"/>
          </p:nvPr>
        </p:nvSpPr>
        <p:spPr>
          <a:xfrm>
            <a:off x="276225" y="3048000"/>
            <a:ext cx="8334375" cy="701731"/>
          </a:xfrm>
          <a:prstGeom prst="rect">
            <a:avLst/>
          </a:prstGeom>
          <a:noFill/>
        </p:spPr>
        <p:txBody>
          <a:bodyPr wrap="square" rtlCol="0">
            <a:spAutoFit/>
          </a:bodyPr>
          <a:lstStyle>
            <a:lvl1pPr algn="r">
              <a:defRPr lang="uk-UA" sz="4400" b="1" baseline="0">
                <a:solidFill>
                  <a:schemeClr val="bg1"/>
                </a:solidFill>
                <a:latin typeface="+mn-lt"/>
                <a:ea typeface="Roboto Condensed" panose="02000000000000000000" pitchFamily="2" charset="0"/>
                <a:cs typeface="+mn-cs"/>
              </a:defRPr>
            </a:lvl1pPr>
          </a:lstStyle>
          <a:p>
            <a:pPr marL="0" lvl="0"/>
            <a:r>
              <a:rPr lang="en-US" dirty="0"/>
              <a:t>Click to edit slide title</a:t>
            </a:r>
            <a:endParaRPr lang="uk-UA" dirty="0"/>
          </a:p>
        </p:txBody>
      </p:sp>
      <p:sp>
        <p:nvSpPr>
          <p:cNvPr id="16" name="Text Placeholder 15"/>
          <p:cNvSpPr>
            <a:spLocks noGrp="1"/>
          </p:cNvSpPr>
          <p:nvPr>
            <p:ph type="body" sz="quarter" idx="14" hasCustomPrompt="1"/>
          </p:nvPr>
        </p:nvSpPr>
        <p:spPr>
          <a:xfrm>
            <a:off x="304800" y="3713000"/>
            <a:ext cx="8334375" cy="1295400"/>
          </a:xfrm>
          <a:prstGeom prst="rect">
            <a:avLst/>
          </a:prstGeom>
        </p:spPr>
        <p:txBody>
          <a:bodyPr>
            <a:normAutofit/>
          </a:bodyPr>
          <a:lstStyle>
            <a:lvl1pPr marL="0" indent="0" algn="r">
              <a:buNone/>
              <a:defRPr sz="2800" b="0">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___</a:t>
            </a:r>
            <a:br>
              <a:rPr lang="en-US" dirty="0"/>
            </a:br>
            <a:r>
              <a:rPr lang="en-US" dirty="0"/>
              <a:t>Click to insert sub title</a:t>
            </a:r>
          </a:p>
        </p:txBody>
      </p:sp>
      <p:sp>
        <p:nvSpPr>
          <p:cNvPr id="2" name="Footer Placeholder 1"/>
          <p:cNvSpPr>
            <a:spLocks noGrp="1"/>
          </p:cNvSpPr>
          <p:nvPr>
            <p:ph type="ftr" sz="quarter" idx="15"/>
          </p:nvPr>
        </p:nvSpPr>
        <p:spPr/>
        <p:txBody>
          <a:bodyPr/>
          <a:lstStyle/>
          <a:p>
            <a:pPr algn="l"/>
            <a:r>
              <a:rPr lang="en-US"/>
              <a:t>Company Overview </a:t>
            </a:r>
            <a:endParaRPr lang="en-US" dirty="0"/>
          </a:p>
        </p:txBody>
      </p:sp>
      <p:sp>
        <p:nvSpPr>
          <p:cNvPr id="3" name="Slide Number Placeholder 2"/>
          <p:cNvSpPr>
            <a:spLocks noGrp="1"/>
          </p:cNvSpPr>
          <p:nvPr>
            <p:ph type="sldNum" sz="quarter" idx="16"/>
          </p:nvPr>
        </p:nvSpPr>
        <p:spPr/>
        <p:txBody>
          <a:bodyPr/>
          <a:lstStyle/>
          <a:p>
            <a:fld id="{951DF91C-386B-489D-B271-582AD64591F0}" type="slidenum">
              <a:rPr lang="en-AU" smtClean="0"/>
              <a:pPr/>
              <a:t>‹#›</a:t>
            </a:fld>
            <a:endParaRPr lang="en-AU" dirty="0"/>
          </a:p>
        </p:txBody>
      </p:sp>
    </p:spTree>
    <p:extLst>
      <p:ext uri="{BB962C8B-B14F-4D97-AF65-F5344CB8AC3E}">
        <p14:creationId xmlns:p14="http://schemas.microsoft.com/office/powerpoint/2010/main" val="11346820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5"/>
          <p:cNvSpPr>
            <a:spLocks noGrp="1"/>
          </p:cNvSpPr>
          <p:nvPr>
            <p:ph type="pic" sz="quarter" idx="11" hasCustomPrompt="1"/>
          </p:nvPr>
        </p:nvSpPr>
        <p:spPr>
          <a:xfrm>
            <a:off x="-1" y="0"/>
            <a:ext cx="9144001" cy="6858000"/>
          </a:xfrm>
          <a:prstGeom prst="rect">
            <a:avLst/>
          </a:prstGeom>
          <a:solidFill>
            <a:schemeClr val="bg2"/>
          </a:solidFill>
        </p:spPr>
        <p:txBody>
          <a:bodyPr>
            <a:normAutofit/>
          </a:bodyPr>
          <a:lstStyle>
            <a:lvl1pPr marL="0" indent="0">
              <a:buFontTx/>
              <a:buNone/>
              <a:defRPr sz="1800"/>
            </a:lvl1pPr>
          </a:lstStyle>
          <a:p>
            <a:r>
              <a:rPr lang="en-AU" dirty="0"/>
              <a:t>Add picture</a:t>
            </a:r>
            <a:endParaRPr lang="uk-UA" dirty="0"/>
          </a:p>
        </p:txBody>
      </p:sp>
    </p:spTree>
    <p:extLst>
      <p:ext uri="{BB962C8B-B14F-4D97-AF65-F5344CB8AC3E}">
        <p14:creationId xmlns:p14="http://schemas.microsoft.com/office/powerpoint/2010/main" val="1210471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6" name="Rectangle 15"/>
          <p:cNvSpPr/>
          <p:nvPr userDrawn="1"/>
        </p:nvSpPr>
        <p:spPr>
          <a:xfrm>
            <a:off x="0" y="1219200"/>
            <a:ext cx="9144000" cy="45719"/>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3" name="Title 2"/>
          <p:cNvSpPr>
            <a:spLocks noGrp="1"/>
          </p:cNvSpPr>
          <p:nvPr>
            <p:ph type="title"/>
          </p:nvPr>
        </p:nvSpPr>
        <p:spPr>
          <a:xfrm>
            <a:off x="3409948" y="228600"/>
            <a:ext cx="5372101" cy="762000"/>
          </a:xfrm>
          <a:prstGeom prst="rect">
            <a:avLst/>
          </a:prstGeom>
        </p:spPr>
        <p:txBody>
          <a:bodyPr/>
          <a:lstStyle/>
          <a:p>
            <a:r>
              <a:rPr lang="en-US" dirty="0"/>
              <a:t>Click to edit Master title style</a:t>
            </a:r>
            <a:endParaRPr lang="en-AU" dirty="0"/>
          </a:p>
        </p:txBody>
      </p:sp>
      <p:sp>
        <p:nvSpPr>
          <p:cNvPr id="4" name="Footer Placeholder 3"/>
          <p:cNvSpPr>
            <a:spLocks noGrp="1"/>
          </p:cNvSpPr>
          <p:nvPr>
            <p:ph type="ftr" sz="quarter" idx="11"/>
          </p:nvPr>
        </p:nvSpPr>
        <p:spPr/>
        <p:txBody>
          <a:bodyPr/>
          <a:lstStyle/>
          <a:p>
            <a:pPr algn="l"/>
            <a:r>
              <a:rPr lang="en-US"/>
              <a:t>Company Overview </a:t>
            </a:r>
            <a:endParaRPr lang="en-US" dirty="0"/>
          </a:p>
        </p:txBody>
      </p:sp>
      <p:sp>
        <p:nvSpPr>
          <p:cNvPr id="6" name="Slide Number Placeholder 5"/>
          <p:cNvSpPr>
            <a:spLocks noGrp="1"/>
          </p:cNvSpPr>
          <p:nvPr>
            <p:ph type="sldNum" sz="quarter" idx="12"/>
          </p:nvPr>
        </p:nvSpPr>
        <p:spPr/>
        <p:txBody>
          <a:bodyPr/>
          <a:lstStyle/>
          <a:p>
            <a:fld id="{951DF91C-386B-489D-B271-582AD64591F0}" type="slidenum">
              <a:rPr lang="en-AU" smtClean="0"/>
              <a:pPr/>
              <a:t>‹#›</a:t>
            </a:fld>
            <a:endParaRPr lang="en-AU" dirty="0"/>
          </a:p>
        </p:txBody>
      </p:sp>
      <p:sp>
        <p:nvSpPr>
          <p:cNvPr id="11" name="Text Placeholder 1"/>
          <p:cNvSpPr>
            <a:spLocks noGrp="1"/>
          </p:cNvSpPr>
          <p:nvPr>
            <p:ph idx="1"/>
          </p:nvPr>
        </p:nvSpPr>
        <p:spPr>
          <a:xfrm>
            <a:off x="431569" y="1447800"/>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x Layout">
    <p:spTree>
      <p:nvGrpSpPr>
        <p:cNvPr id="1" name=""/>
        <p:cNvGrpSpPr/>
        <p:nvPr/>
      </p:nvGrpSpPr>
      <p:grpSpPr>
        <a:xfrm>
          <a:off x="0" y="0"/>
          <a:ext cx="0" cy="0"/>
          <a:chOff x="0" y="0"/>
          <a:chExt cx="0" cy="0"/>
        </a:xfrm>
      </p:grpSpPr>
      <p:sp>
        <p:nvSpPr>
          <p:cNvPr id="9" name="Rectangle 8"/>
          <p:cNvSpPr/>
          <p:nvPr userDrawn="1"/>
        </p:nvSpPr>
        <p:spPr>
          <a:xfrm>
            <a:off x="0" y="3487384"/>
            <a:ext cx="2425616" cy="2303814"/>
          </a:xfrm>
          <a:prstGeom prst="rect">
            <a:avLst/>
          </a:prstGeom>
          <a:solidFill>
            <a:schemeClr val="tx1">
              <a:alpha val="62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29" name="Picture Placeholder 28"/>
          <p:cNvSpPr>
            <a:spLocks noGrp="1"/>
          </p:cNvSpPr>
          <p:nvPr>
            <p:ph type="pic" sz="quarter" idx="14"/>
          </p:nvPr>
        </p:nvSpPr>
        <p:spPr>
          <a:xfrm>
            <a:off x="0" y="3502025"/>
            <a:ext cx="2286000" cy="2282825"/>
          </a:xfrm>
        </p:spPr>
        <p:txBody>
          <a:bodyPr/>
          <a:lstStyle/>
          <a:p>
            <a:endParaRPr lang="en-AU" dirty="0"/>
          </a:p>
        </p:txBody>
      </p:sp>
      <p:sp>
        <p:nvSpPr>
          <p:cNvPr id="26" name="Picture Placeholder 25"/>
          <p:cNvSpPr>
            <a:spLocks noGrp="1"/>
          </p:cNvSpPr>
          <p:nvPr>
            <p:ph type="pic" sz="quarter" idx="13"/>
          </p:nvPr>
        </p:nvSpPr>
        <p:spPr>
          <a:xfrm>
            <a:off x="4572000" y="1231900"/>
            <a:ext cx="2286000" cy="2273300"/>
          </a:xfrm>
        </p:spPr>
        <p:txBody>
          <a:bodyPr/>
          <a:lstStyle/>
          <a:p>
            <a:endParaRPr lang="en-AU" dirty="0"/>
          </a:p>
        </p:txBody>
      </p:sp>
      <p:sp>
        <p:nvSpPr>
          <p:cNvPr id="24" name="Picture Placeholder 23"/>
          <p:cNvSpPr>
            <a:spLocks noGrp="1"/>
          </p:cNvSpPr>
          <p:nvPr>
            <p:ph type="pic" sz="quarter" idx="12"/>
          </p:nvPr>
        </p:nvSpPr>
        <p:spPr>
          <a:xfrm>
            <a:off x="6863410" y="3513743"/>
            <a:ext cx="2280590" cy="2271238"/>
          </a:xfrm>
        </p:spPr>
        <p:txBody>
          <a:bodyPr/>
          <a:lstStyle/>
          <a:p>
            <a:endParaRPr lang="en-AU" dirty="0"/>
          </a:p>
        </p:txBody>
      </p:sp>
      <p:sp>
        <p:nvSpPr>
          <p:cNvPr id="6" name="Rectangle 5"/>
          <p:cNvSpPr/>
          <p:nvPr userDrawn="1"/>
        </p:nvSpPr>
        <p:spPr>
          <a:xfrm>
            <a:off x="6858000" y="3505200"/>
            <a:ext cx="2286000" cy="2286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pPr algn="l"/>
            <a:r>
              <a:rPr lang="en-US"/>
              <a:t>Company Overview </a:t>
            </a:r>
            <a:endParaRPr lang="en-US" dirty="0"/>
          </a:p>
        </p:txBody>
      </p:sp>
      <p:sp>
        <p:nvSpPr>
          <p:cNvPr id="4" name="Slide Number Placeholder 3"/>
          <p:cNvSpPr>
            <a:spLocks noGrp="1"/>
          </p:cNvSpPr>
          <p:nvPr>
            <p:ph type="sldNum" sz="quarter" idx="11"/>
          </p:nvPr>
        </p:nvSpPr>
        <p:spPr/>
        <p:txBody>
          <a:bodyPr/>
          <a:lstStyle/>
          <a:p>
            <a:fld id="{951DF91C-386B-489D-B271-582AD64591F0}" type="slidenum">
              <a:rPr lang="en-AU" smtClean="0"/>
              <a:pPr/>
              <a:t>‹#›</a:t>
            </a:fld>
            <a:endParaRPr lang="en-AU" dirty="0"/>
          </a:p>
        </p:txBody>
      </p:sp>
      <p:sp>
        <p:nvSpPr>
          <p:cNvPr id="7" name="Rectangle 6"/>
          <p:cNvSpPr/>
          <p:nvPr userDrawn="1"/>
        </p:nvSpPr>
        <p:spPr>
          <a:xfrm>
            <a:off x="4572000" y="3505200"/>
            <a:ext cx="2286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1227743"/>
            <a:ext cx="2286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2286000" y="3505200"/>
            <a:ext cx="2286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2285999" y="1227743"/>
            <a:ext cx="2286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userDrawn="1"/>
        </p:nvSpPr>
        <p:spPr>
          <a:xfrm>
            <a:off x="6858000" y="1227743"/>
            <a:ext cx="2286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4571999" y="1242504"/>
            <a:ext cx="2291411" cy="2259297"/>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7119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me / 2 Columns">
    <p:spTree>
      <p:nvGrpSpPr>
        <p:cNvPr id="1" name=""/>
        <p:cNvGrpSpPr/>
        <p:nvPr/>
      </p:nvGrpSpPr>
      <p:grpSpPr>
        <a:xfrm>
          <a:off x="0" y="0"/>
          <a:ext cx="0" cy="0"/>
          <a:chOff x="0" y="0"/>
          <a:chExt cx="0" cy="0"/>
        </a:xfrm>
      </p:grpSpPr>
      <p:sp>
        <p:nvSpPr>
          <p:cNvPr id="15" name="Content Placeholder 7"/>
          <p:cNvSpPr>
            <a:spLocks noGrp="1"/>
          </p:cNvSpPr>
          <p:nvPr>
            <p:ph sz="quarter" idx="23"/>
          </p:nvPr>
        </p:nvSpPr>
        <p:spPr>
          <a:xfrm>
            <a:off x="827088" y="2995948"/>
            <a:ext cx="3592512" cy="2947651"/>
          </a:xfrm>
          <a:prstGeom prst="rect">
            <a:avLst/>
          </a:prstGeom>
        </p:spPr>
        <p:txBody>
          <a:bodyPr/>
          <a:lstStyle>
            <a:lvl1pPr>
              <a:defRPr sz="1600" b="1"/>
            </a:lvl1pPr>
            <a:lvl2pPr marL="0" indent="0">
              <a:buFont typeface="Arial" panose="020B0604020202020204" pitchFamily="34" charset="0"/>
              <a:buNone/>
              <a:defRPr sz="1200" b="0"/>
            </a:lvl2pPr>
            <a:lvl3pPr marL="180975" indent="-95250">
              <a:buClr>
                <a:srgbClr val="FA7831"/>
              </a:buClr>
              <a:buFont typeface="Arial" panose="020B0604020202020204" pitchFamily="34" charset="0"/>
              <a:buChar char="•"/>
              <a:defRPr/>
            </a:lvl3pPr>
            <a:lvl4pPr marL="361950" indent="-92075">
              <a:buClr>
                <a:srgbClr val="FA783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6"/>
          <p:cNvSpPr>
            <a:spLocks noGrp="1"/>
          </p:cNvSpPr>
          <p:nvPr>
            <p:ph type="body" sz="quarter" idx="14" hasCustomPrompt="1"/>
          </p:nvPr>
        </p:nvSpPr>
        <p:spPr>
          <a:xfrm>
            <a:off x="827088" y="2459038"/>
            <a:ext cx="3592512" cy="400050"/>
          </a:xfrm>
          <a:prstGeom prst="rect">
            <a:avLst/>
          </a:prstGeom>
        </p:spPr>
        <p:txBody>
          <a:bodyPr>
            <a:normAutofit/>
          </a:bodyPr>
          <a:lstStyle>
            <a:lvl1pPr marL="0" indent="0">
              <a:buNone/>
              <a:defRPr sz="2000" b="1"/>
            </a:lvl1pPr>
          </a:lstStyle>
          <a:p>
            <a:pPr lvl="0"/>
            <a:r>
              <a:rPr lang="en-US" dirty="0"/>
              <a:t>Header 2</a:t>
            </a:r>
            <a:endParaRPr lang="en-AU" dirty="0"/>
          </a:p>
        </p:txBody>
      </p:sp>
      <p:sp>
        <p:nvSpPr>
          <p:cNvPr id="6" name="Text Placeholder 5"/>
          <p:cNvSpPr>
            <a:spLocks noGrp="1"/>
          </p:cNvSpPr>
          <p:nvPr>
            <p:ph type="body" sz="quarter" idx="12" hasCustomPrompt="1"/>
          </p:nvPr>
        </p:nvSpPr>
        <p:spPr>
          <a:xfrm>
            <a:off x="827088" y="1752600"/>
            <a:ext cx="3592512" cy="554038"/>
          </a:xfrm>
          <a:prstGeom prst="rect">
            <a:avLst/>
          </a:prstGeom>
        </p:spPr>
        <p:txBody>
          <a:bodyPr>
            <a:noAutofit/>
          </a:bodyPr>
          <a:lstStyle>
            <a:lvl1pPr marL="0" indent="0">
              <a:buNone/>
              <a:defRPr sz="3000" b="1"/>
            </a:lvl1pPr>
          </a:lstStyle>
          <a:p>
            <a:pPr lvl="0"/>
            <a:r>
              <a:rPr lang="en-US" dirty="0"/>
              <a:t>Header 1</a:t>
            </a:r>
          </a:p>
        </p:txBody>
      </p:sp>
      <p:sp>
        <p:nvSpPr>
          <p:cNvPr id="25" name="Text Placeholder 24"/>
          <p:cNvSpPr>
            <a:spLocks noGrp="1"/>
          </p:cNvSpPr>
          <p:nvPr>
            <p:ph type="body" sz="quarter" idx="13" hasCustomPrompt="1"/>
          </p:nvPr>
        </p:nvSpPr>
        <p:spPr>
          <a:xfrm>
            <a:off x="5188497" y="1752600"/>
            <a:ext cx="3593553" cy="532921"/>
          </a:xfrm>
          <a:prstGeom prst="rect">
            <a:avLst/>
          </a:prstGeom>
        </p:spPr>
        <p:txBody>
          <a:bodyPr>
            <a:noAutofit/>
          </a:bodyPr>
          <a:lstStyle>
            <a:lvl1pPr marL="0" indent="0">
              <a:buNone/>
              <a:defRPr sz="3000" b="1"/>
            </a:lvl1pPr>
          </a:lstStyle>
          <a:p>
            <a:pPr lvl="0"/>
            <a:r>
              <a:rPr lang="en-US" dirty="0"/>
              <a:t>Header 1</a:t>
            </a:r>
          </a:p>
        </p:txBody>
      </p:sp>
      <p:sp>
        <p:nvSpPr>
          <p:cNvPr id="3" name="Footer Placeholder 2"/>
          <p:cNvSpPr>
            <a:spLocks noGrp="1"/>
          </p:cNvSpPr>
          <p:nvPr>
            <p:ph type="ftr" sz="quarter" idx="10"/>
          </p:nvPr>
        </p:nvSpPr>
        <p:spPr/>
        <p:txBody>
          <a:bodyPr/>
          <a:lstStyle>
            <a:lvl1pPr>
              <a:defRPr sz="1000"/>
            </a:lvl1pPr>
          </a:lstStyle>
          <a:p>
            <a:pPr algn="l"/>
            <a:r>
              <a:rPr lang="en-US"/>
              <a:t>Company Overview </a:t>
            </a:r>
            <a:endParaRPr lang="en-US" dirty="0"/>
          </a:p>
        </p:txBody>
      </p:sp>
      <p:sp>
        <p:nvSpPr>
          <p:cNvPr id="4" name="Slide Number Placeholder 3"/>
          <p:cNvSpPr>
            <a:spLocks noGrp="1"/>
          </p:cNvSpPr>
          <p:nvPr>
            <p:ph type="sldNum" sz="quarter" idx="11"/>
          </p:nvPr>
        </p:nvSpPr>
        <p:spPr/>
        <p:txBody>
          <a:bodyPr/>
          <a:lstStyle>
            <a:lvl1pPr>
              <a:defRPr sz="1000"/>
            </a:lvl1pPr>
          </a:lstStyle>
          <a:p>
            <a:fld id="{951DF91C-386B-489D-B271-582AD64591F0}" type="slidenum">
              <a:rPr lang="en-AU" smtClean="0"/>
              <a:pPr/>
              <a:t>‹#›</a:t>
            </a:fld>
            <a:endParaRPr lang="en-AU" dirty="0"/>
          </a:p>
        </p:txBody>
      </p:sp>
      <p:cxnSp>
        <p:nvCxnSpPr>
          <p:cNvPr id="7" name="Straight Connector 6"/>
          <p:cNvCxnSpPr/>
          <p:nvPr userDrawn="1"/>
        </p:nvCxnSpPr>
        <p:spPr>
          <a:xfrm>
            <a:off x="381000" y="2315529"/>
            <a:ext cx="8763000" cy="25112"/>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p:cNvSpPr/>
          <p:nvPr userDrawn="1"/>
        </p:nvSpPr>
        <p:spPr>
          <a:xfrm>
            <a:off x="359569" y="2216561"/>
            <a:ext cx="223049" cy="223049"/>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Calibri Regular" charset="0"/>
            </a:endParaRPr>
          </a:p>
        </p:txBody>
      </p:sp>
      <p:sp>
        <p:nvSpPr>
          <p:cNvPr id="22" name="Oval 21"/>
          <p:cNvSpPr/>
          <p:nvPr userDrawn="1"/>
        </p:nvSpPr>
        <p:spPr>
          <a:xfrm>
            <a:off x="4572000" y="2216561"/>
            <a:ext cx="223049" cy="223049"/>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Calibri Regular" charset="0"/>
            </a:endParaRPr>
          </a:p>
        </p:txBody>
      </p:sp>
      <p:sp>
        <p:nvSpPr>
          <p:cNvPr id="23" name="Rectangle 22"/>
          <p:cNvSpPr/>
          <p:nvPr userDrawn="1"/>
        </p:nvSpPr>
        <p:spPr>
          <a:xfrm>
            <a:off x="0" y="1219200"/>
            <a:ext cx="9144000" cy="45719"/>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29" name="Text Placeholder 28"/>
          <p:cNvSpPr>
            <a:spLocks noGrp="1"/>
          </p:cNvSpPr>
          <p:nvPr>
            <p:ph type="body" sz="quarter" idx="15" hasCustomPrompt="1"/>
          </p:nvPr>
        </p:nvSpPr>
        <p:spPr>
          <a:xfrm>
            <a:off x="5188497" y="2459038"/>
            <a:ext cx="3593553" cy="400050"/>
          </a:xfrm>
          <a:prstGeom prst="rect">
            <a:avLst/>
          </a:prstGeom>
        </p:spPr>
        <p:txBody>
          <a:bodyPr>
            <a:normAutofit/>
          </a:bodyPr>
          <a:lstStyle>
            <a:lvl1pPr marL="0" indent="0">
              <a:buNone/>
              <a:defRPr sz="2000" b="1"/>
            </a:lvl1pPr>
          </a:lstStyle>
          <a:p>
            <a:pPr lvl="0"/>
            <a:r>
              <a:rPr lang="en-US" dirty="0"/>
              <a:t>Header 2</a:t>
            </a:r>
            <a:endParaRPr lang="en-AU" dirty="0"/>
          </a:p>
        </p:txBody>
      </p:sp>
      <p:sp>
        <p:nvSpPr>
          <p:cNvPr id="5" name="Title 4"/>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
        <p:nvSpPr>
          <p:cNvPr id="16" name="Content Placeholder 7"/>
          <p:cNvSpPr>
            <a:spLocks noGrp="1"/>
          </p:cNvSpPr>
          <p:nvPr>
            <p:ph sz="quarter" idx="24"/>
          </p:nvPr>
        </p:nvSpPr>
        <p:spPr>
          <a:xfrm>
            <a:off x="5227960" y="2996952"/>
            <a:ext cx="3592512" cy="2947651"/>
          </a:xfrm>
          <a:prstGeom prst="rect">
            <a:avLst/>
          </a:prstGeom>
        </p:spPr>
        <p:txBody>
          <a:bodyPr/>
          <a:lstStyle>
            <a:lvl1pPr>
              <a:defRPr sz="1600" b="1"/>
            </a:lvl1pPr>
            <a:lvl2pPr marL="0" indent="0">
              <a:buFont typeface="Arial" panose="020B0604020202020204" pitchFamily="34" charset="0"/>
              <a:buNone/>
              <a:defRPr sz="1200" b="0"/>
            </a:lvl2pPr>
            <a:lvl3pPr marL="180975" indent="-95250">
              <a:buClr>
                <a:srgbClr val="FA7831"/>
              </a:buClr>
              <a:buFont typeface="Arial" panose="020B0604020202020204" pitchFamily="34" charset="0"/>
              <a:buChar char="•"/>
              <a:defRPr/>
            </a:lvl3pPr>
            <a:lvl4pPr marL="361950" indent="-92075">
              <a:buClr>
                <a:srgbClr val="FA783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69581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of Timelime / 2 Columns">
    <p:spTree>
      <p:nvGrpSpPr>
        <p:cNvPr id="1" name=""/>
        <p:cNvGrpSpPr/>
        <p:nvPr/>
      </p:nvGrpSpPr>
      <p:grpSpPr>
        <a:xfrm>
          <a:off x="0" y="0"/>
          <a:ext cx="0" cy="0"/>
          <a:chOff x="0" y="0"/>
          <a:chExt cx="0" cy="0"/>
        </a:xfrm>
      </p:grpSpPr>
      <p:sp>
        <p:nvSpPr>
          <p:cNvPr id="27" name="Text Placeholder 26"/>
          <p:cNvSpPr>
            <a:spLocks noGrp="1"/>
          </p:cNvSpPr>
          <p:nvPr>
            <p:ph type="body" sz="quarter" idx="14" hasCustomPrompt="1"/>
          </p:nvPr>
        </p:nvSpPr>
        <p:spPr>
          <a:xfrm>
            <a:off x="827088" y="2459038"/>
            <a:ext cx="3592512" cy="400050"/>
          </a:xfrm>
          <a:prstGeom prst="rect">
            <a:avLst/>
          </a:prstGeom>
        </p:spPr>
        <p:txBody>
          <a:bodyPr>
            <a:normAutofit/>
          </a:bodyPr>
          <a:lstStyle>
            <a:lvl1pPr marL="0" indent="0">
              <a:buNone/>
              <a:defRPr sz="2000" b="1"/>
            </a:lvl1pPr>
          </a:lstStyle>
          <a:p>
            <a:pPr lvl="0"/>
            <a:r>
              <a:rPr lang="en-US" dirty="0"/>
              <a:t>Header 2</a:t>
            </a:r>
            <a:endParaRPr lang="en-AU" dirty="0"/>
          </a:p>
        </p:txBody>
      </p:sp>
      <p:sp>
        <p:nvSpPr>
          <p:cNvPr id="6" name="Text Placeholder 5"/>
          <p:cNvSpPr>
            <a:spLocks noGrp="1"/>
          </p:cNvSpPr>
          <p:nvPr>
            <p:ph type="body" sz="quarter" idx="12" hasCustomPrompt="1"/>
          </p:nvPr>
        </p:nvSpPr>
        <p:spPr>
          <a:xfrm>
            <a:off x="827088" y="1752600"/>
            <a:ext cx="3592512" cy="554038"/>
          </a:xfrm>
          <a:prstGeom prst="rect">
            <a:avLst/>
          </a:prstGeom>
        </p:spPr>
        <p:txBody>
          <a:bodyPr>
            <a:noAutofit/>
          </a:bodyPr>
          <a:lstStyle>
            <a:lvl1pPr marL="0" indent="0">
              <a:buNone/>
              <a:defRPr sz="3000" b="1"/>
            </a:lvl1pPr>
          </a:lstStyle>
          <a:p>
            <a:pPr lvl="0"/>
            <a:r>
              <a:rPr lang="en-US" dirty="0"/>
              <a:t>Header 1</a:t>
            </a:r>
          </a:p>
        </p:txBody>
      </p:sp>
      <p:sp>
        <p:nvSpPr>
          <p:cNvPr id="3" name="Footer Placeholder 2"/>
          <p:cNvSpPr>
            <a:spLocks noGrp="1"/>
          </p:cNvSpPr>
          <p:nvPr>
            <p:ph type="ftr" sz="quarter" idx="10"/>
          </p:nvPr>
        </p:nvSpPr>
        <p:spPr/>
        <p:txBody>
          <a:bodyPr/>
          <a:lstStyle/>
          <a:p>
            <a:pPr algn="l"/>
            <a:r>
              <a:rPr lang="en-US"/>
              <a:t>Company Overview </a:t>
            </a:r>
            <a:endParaRPr lang="en-US" dirty="0"/>
          </a:p>
        </p:txBody>
      </p:sp>
      <p:sp>
        <p:nvSpPr>
          <p:cNvPr id="4" name="Slide Number Placeholder 3"/>
          <p:cNvSpPr>
            <a:spLocks noGrp="1"/>
          </p:cNvSpPr>
          <p:nvPr>
            <p:ph type="sldNum" sz="quarter" idx="11"/>
          </p:nvPr>
        </p:nvSpPr>
        <p:spPr/>
        <p:txBody>
          <a:bodyPr/>
          <a:lstStyle/>
          <a:p>
            <a:fld id="{951DF91C-386B-489D-B271-582AD64591F0}" type="slidenum">
              <a:rPr lang="en-AU" smtClean="0"/>
              <a:pPr/>
              <a:t>‹#›</a:t>
            </a:fld>
            <a:endParaRPr lang="en-AU" dirty="0"/>
          </a:p>
        </p:txBody>
      </p:sp>
      <p:cxnSp>
        <p:nvCxnSpPr>
          <p:cNvPr id="7" name="Straight Connector 6"/>
          <p:cNvCxnSpPr/>
          <p:nvPr userDrawn="1"/>
        </p:nvCxnSpPr>
        <p:spPr>
          <a:xfrm>
            <a:off x="0" y="2331525"/>
            <a:ext cx="5029200" cy="0"/>
          </a:xfrm>
          <a:prstGeom prst="line">
            <a:avLst/>
          </a:prstGeom>
          <a:ln w="25400">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Oval 20"/>
          <p:cNvSpPr/>
          <p:nvPr userDrawn="1"/>
        </p:nvSpPr>
        <p:spPr>
          <a:xfrm>
            <a:off x="359569" y="2216561"/>
            <a:ext cx="223049" cy="223049"/>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Calibri Regular" charset="0"/>
            </a:endParaRPr>
          </a:p>
        </p:txBody>
      </p:sp>
      <p:sp>
        <p:nvSpPr>
          <p:cNvPr id="22" name="Oval 21"/>
          <p:cNvSpPr/>
          <p:nvPr userDrawn="1"/>
        </p:nvSpPr>
        <p:spPr>
          <a:xfrm>
            <a:off x="4864851" y="2216561"/>
            <a:ext cx="223049" cy="223049"/>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Calibri Regular" charset="0"/>
            </a:endParaRPr>
          </a:p>
        </p:txBody>
      </p:sp>
      <p:sp>
        <p:nvSpPr>
          <p:cNvPr id="23" name="Rectangle 22"/>
          <p:cNvSpPr/>
          <p:nvPr userDrawn="1"/>
        </p:nvSpPr>
        <p:spPr>
          <a:xfrm>
            <a:off x="0" y="1219200"/>
            <a:ext cx="9144000" cy="45719"/>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uk-UA" sz="1400">
              <a:solidFill>
                <a:schemeClr val="tx1"/>
              </a:solidFill>
            </a:endParaRPr>
          </a:p>
        </p:txBody>
      </p:sp>
      <p:sp>
        <p:nvSpPr>
          <p:cNvPr id="32" name="Text Placeholder 5"/>
          <p:cNvSpPr>
            <a:spLocks noGrp="1"/>
          </p:cNvSpPr>
          <p:nvPr>
            <p:ph type="body" sz="quarter" idx="17" hasCustomPrompt="1"/>
          </p:nvPr>
        </p:nvSpPr>
        <p:spPr>
          <a:xfrm>
            <a:off x="5187114" y="1977675"/>
            <a:ext cx="3592512" cy="554038"/>
          </a:xfrm>
          <a:prstGeom prst="rect">
            <a:avLst/>
          </a:prstGeom>
        </p:spPr>
        <p:txBody>
          <a:bodyPr>
            <a:noAutofit/>
          </a:bodyPr>
          <a:lstStyle>
            <a:lvl1pPr marL="0" indent="0">
              <a:buNone/>
              <a:defRPr sz="3000" b="1"/>
            </a:lvl1pPr>
          </a:lstStyle>
          <a:p>
            <a:pPr lvl="0"/>
            <a:r>
              <a:rPr lang="en-US" dirty="0"/>
              <a:t>Header 1</a:t>
            </a:r>
          </a:p>
        </p:txBody>
      </p:sp>
      <p:sp>
        <p:nvSpPr>
          <p:cNvPr id="34" name="Text Placeholder 26"/>
          <p:cNvSpPr>
            <a:spLocks noGrp="1"/>
          </p:cNvSpPr>
          <p:nvPr>
            <p:ph type="body" sz="quarter" idx="18" hasCustomPrompt="1"/>
          </p:nvPr>
        </p:nvSpPr>
        <p:spPr>
          <a:xfrm>
            <a:off x="5187114" y="2571750"/>
            <a:ext cx="3592512" cy="400050"/>
          </a:xfrm>
          <a:prstGeom prst="rect">
            <a:avLst/>
          </a:prstGeom>
        </p:spPr>
        <p:txBody>
          <a:bodyPr>
            <a:normAutofit/>
          </a:bodyPr>
          <a:lstStyle>
            <a:lvl1pPr marL="0" indent="0">
              <a:buNone/>
              <a:defRPr sz="2000" b="1"/>
            </a:lvl1pPr>
          </a:lstStyle>
          <a:p>
            <a:pPr lvl="0"/>
            <a:r>
              <a:rPr lang="en-US" dirty="0"/>
              <a:t>Header 2</a:t>
            </a:r>
            <a:endParaRPr lang="en-AU" dirty="0"/>
          </a:p>
        </p:txBody>
      </p:sp>
      <p:sp>
        <p:nvSpPr>
          <p:cNvPr id="9" name="Text Placeholder 8"/>
          <p:cNvSpPr>
            <a:spLocks noGrp="1"/>
          </p:cNvSpPr>
          <p:nvPr>
            <p:ph type="body" sz="quarter" idx="20" hasCustomPrompt="1"/>
          </p:nvPr>
        </p:nvSpPr>
        <p:spPr>
          <a:xfrm>
            <a:off x="5187114" y="3119438"/>
            <a:ext cx="3592512" cy="2971800"/>
          </a:xfrm>
          <a:prstGeom prst="rect">
            <a:avLst/>
          </a:prstGeom>
        </p:spPr>
        <p:txBody>
          <a:bodyPr/>
          <a:lstStyle>
            <a:lvl1pPr marL="0" indent="0">
              <a:buNone/>
              <a:defRPr sz="1400" b="0"/>
            </a:lvl1pPr>
            <a:lvl2pPr marL="285750" indent="-200025">
              <a:buClr>
                <a:srgbClr val="FA7831"/>
              </a:buClr>
              <a:buFont typeface="Arial" panose="020B0604020202020204" pitchFamily="34" charset="0"/>
              <a:buChar char="•"/>
              <a:defRPr sz="1400" b="0"/>
            </a:lvl2pPr>
            <a:lvl3pPr marL="539750" indent="-182563">
              <a:buClr>
                <a:srgbClr val="FA7831"/>
              </a:buClr>
              <a:buFont typeface="Arial" panose="020B0604020202020204" pitchFamily="34" charset="0"/>
              <a:buChar char="•"/>
              <a:defRPr sz="1400" b="0"/>
            </a:lvl3pPr>
            <a:lvl4pPr marL="1371600" indent="0">
              <a:buNone/>
              <a:defRPr b="0"/>
            </a:lvl4pPr>
            <a:lvl5pPr marL="1828800" indent="0">
              <a:buNone/>
              <a:defRPr b="0"/>
            </a:lvl5pPr>
          </a:lstStyle>
          <a:p>
            <a:pPr lvl="0"/>
            <a:r>
              <a:rPr lang="en-US" dirty="0"/>
              <a:t>Click to edit text</a:t>
            </a:r>
          </a:p>
          <a:p>
            <a:pPr lvl="1"/>
            <a:r>
              <a:rPr lang="en-US" dirty="0"/>
              <a:t>Second level</a:t>
            </a:r>
          </a:p>
          <a:p>
            <a:pPr lvl="2"/>
            <a:r>
              <a:rPr lang="en-US" dirty="0"/>
              <a:t>Third Level</a:t>
            </a:r>
          </a:p>
          <a:p>
            <a:pPr lvl="1"/>
            <a:endParaRPr lang="en-US" dirty="0"/>
          </a:p>
        </p:txBody>
      </p:sp>
      <p:sp>
        <p:nvSpPr>
          <p:cNvPr id="16" name="Text Placeholder 8"/>
          <p:cNvSpPr>
            <a:spLocks noGrp="1"/>
          </p:cNvSpPr>
          <p:nvPr>
            <p:ph type="body" sz="quarter" idx="21" hasCustomPrompt="1"/>
          </p:nvPr>
        </p:nvSpPr>
        <p:spPr>
          <a:xfrm>
            <a:off x="827088" y="2971800"/>
            <a:ext cx="3592512" cy="2971800"/>
          </a:xfrm>
          <a:prstGeom prst="rect">
            <a:avLst/>
          </a:prstGeom>
        </p:spPr>
        <p:txBody>
          <a:bodyPr/>
          <a:lstStyle>
            <a:lvl1pPr marL="0" indent="0">
              <a:buNone/>
              <a:defRPr sz="1400" b="0"/>
            </a:lvl1pPr>
            <a:lvl2pPr marL="266700" indent="-180975">
              <a:buClr>
                <a:srgbClr val="FA7831"/>
              </a:buClr>
              <a:buFont typeface="Arial" panose="020B0604020202020204" pitchFamily="34" charset="0"/>
              <a:buChar char="•"/>
              <a:defRPr sz="1400" b="0"/>
            </a:lvl2pPr>
            <a:lvl3pPr marL="539750" indent="-182563">
              <a:buClr>
                <a:srgbClr val="FA7831"/>
              </a:buClr>
              <a:buFont typeface="Arial" panose="020B0604020202020204" pitchFamily="34" charset="0"/>
              <a:buChar char="•"/>
              <a:defRPr sz="1400" b="0"/>
            </a:lvl3pPr>
            <a:lvl4pPr marL="1371600" indent="0">
              <a:buNone/>
              <a:defRPr b="0"/>
            </a:lvl4pPr>
            <a:lvl5pPr marL="1828800" indent="0">
              <a:buNone/>
              <a:defRPr b="0"/>
            </a:lvl5pPr>
          </a:lstStyle>
          <a:p>
            <a:pPr lvl="0"/>
            <a:r>
              <a:rPr lang="en-US" dirty="0"/>
              <a:t>Click to edit text</a:t>
            </a:r>
          </a:p>
          <a:p>
            <a:pPr lvl="1"/>
            <a:r>
              <a:rPr lang="en-US" dirty="0"/>
              <a:t>Second level</a:t>
            </a:r>
          </a:p>
          <a:p>
            <a:pPr lvl="2"/>
            <a:r>
              <a:rPr lang="en-US" dirty="0"/>
              <a:t>Third Level</a:t>
            </a:r>
          </a:p>
          <a:p>
            <a:pPr lvl="1"/>
            <a:endParaRPr lang="en-US" dirty="0"/>
          </a:p>
        </p:txBody>
      </p:sp>
      <p:sp>
        <p:nvSpPr>
          <p:cNvPr id="5" name="Title 4"/>
          <p:cNvSpPr>
            <a:spLocks noGrp="1"/>
          </p:cNvSpPr>
          <p:nvPr>
            <p:ph type="title"/>
          </p:nvPr>
        </p:nvSpPr>
        <p:spPr>
          <a:xfrm>
            <a:off x="3409948" y="228600"/>
            <a:ext cx="5372101" cy="762000"/>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878586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ooter Placeholder 8"/>
          <p:cNvSpPr>
            <a:spLocks noGrp="1"/>
          </p:cNvSpPr>
          <p:nvPr>
            <p:ph type="ftr" sz="quarter" idx="3"/>
          </p:nvPr>
        </p:nvSpPr>
        <p:spPr>
          <a:xfrm>
            <a:off x="323849" y="6486197"/>
            <a:ext cx="3086100" cy="214797"/>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a:t>Company Overview </a:t>
            </a:r>
            <a:endParaRPr lang="en-US" dirty="0"/>
          </a:p>
        </p:txBody>
      </p:sp>
      <p:sp>
        <p:nvSpPr>
          <p:cNvPr id="10" name="Slide Number Placeholder 9"/>
          <p:cNvSpPr>
            <a:spLocks noGrp="1"/>
          </p:cNvSpPr>
          <p:nvPr>
            <p:ph type="sldNum" sz="quarter" idx="4"/>
          </p:nvPr>
        </p:nvSpPr>
        <p:spPr>
          <a:xfrm>
            <a:off x="6810375" y="6486197"/>
            <a:ext cx="2057400" cy="214798"/>
          </a:xfrm>
          <a:prstGeom prst="rect">
            <a:avLst/>
          </a:prstGeom>
        </p:spPr>
        <p:txBody>
          <a:bodyPr vert="horz" lIns="91440" tIns="45720" rIns="91440" bIns="45720" rtlCol="0" anchor="ctr"/>
          <a:lstStyle>
            <a:lvl1pPr algn="r">
              <a:defRPr sz="1050">
                <a:solidFill>
                  <a:schemeClr val="tx1">
                    <a:tint val="75000"/>
                  </a:schemeClr>
                </a:solidFill>
              </a:defRPr>
            </a:lvl1pPr>
          </a:lstStyle>
          <a:p>
            <a:fld id="{951DF91C-386B-489D-B271-582AD64591F0}" type="slidenum">
              <a:rPr lang="en-AU" smtClean="0"/>
              <a:pPr/>
              <a:t>‹#›</a:t>
            </a:fld>
            <a:endParaRPr lang="en-AU" dirty="0"/>
          </a:p>
        </p:txBody>
      </p:sp>
      <p:cxnSp>
        <p:nvCxnSpPr>
          <p:cNvPr id="11" name="Straight Connector 10"/>
          <p:cNvCxnSpPr/>
          <p:nvPr userDrawn="1"/>
        </p:nvCxnSpPr>
        <p:spPr>
          <a:xfrm flipH="1">
            <a:off x="8534400" y="6494364"/>
            <a:ext cx="0" cy="19456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idx="1"/>
          </p:nvPr>
        </p:nvSpPr>
        <p:spPr>
          <a:xfrm>
            <a:off x="431569" y="1447800"/>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12" name="Picture 1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1727" y="186302"/>
            <a:ext cx="2138911" cy="779081"/>
          </a:xfrm>
          <a:prstGeom prst="rect">
            <a:avLst/>
          </a:prstGeom>
        </p:spPr>
      </p:pic>
      <p:sp>
        <p:nvSpPr>
          <p:cNvPr id="14" name="Title 1">
            <a:extLst>
              <a:ext uri="{FF2B5EF4-FFF2-40B4-BE49-F238E27FC236}">
                <a16:creationId xmlns:a16="http://schemas.microsoft.com/office/drawing/2014/main" id="{EEE53F79-FC0C-45DB-8EAD-389BEF885C20}"/>
              </a:ext>
            </a:extLst>
          </p:cNvPr>
          <p:cNvSpPr txBox="1">
            <a:spLocks/>
          </p:cNvSpPr>
          <p:nvPr userDrawn="1"/>
        </p:nvSpPr>
        <p:spPr>
          <a:xfrm>
            <a:off x="4378971" y="849720"/>
            <a:ext cx="4369493" cy="598080"/>
          </a:xfrm>
          <a:prstGeom prst="rect">
            <a:avLst/>
          </a:prstGeom>
        </p:spPr>
        <p:txBody>
          <a:bodyPr>
            <a:normAutofit fontScale="97500"/>
          </a:bodyPr>
          <a:lstStyle>
            <a:lvl1pPr algn="r" defTabSz="914400" rtl="0" eaLnBrk="1" latinLnBrk="0" hangingPunct="1">
              <a:lnSpc>
                <a:spcPct val="90000"/>
              </a:lnSpc>
              <a:spcBef>
                <a:spcPct val="0"/>
              </a:spcBef>
              <a:buNone/>
              <a:defRPr sz="3000" b="0" i="0" kern="1200">
                <a:solidFill>
                  <a:schemeClr val="tx1"/>
                </a:solidFill>
                <a:latin typeface="Calibri Bold" panose="020F0702030404030204" pitchFamily="34" charset="0"/>
                <a:ea typeface="+mj-ea"/>
                <a:cs typeface="+mj-cs"/>
              </a:defRPr>
            </a:lvl1pPr>
          </a:lstStyle>
          <a:p>
            <a:r>
              <a:rPr lang="en-ZA" sz="1700" b="1" i="0" kern="1200" dirty="0">
                <a:solidFill>
                  <a:schemeClr val="tx1"/>
                </a:solidFill>
                <a:effectLst/>
                <a:latin typeface="Calibri Bold" panose="020F0702030404030204" pitchFamily="34" charset="0"/>
                <a:ea typeface="+mj-ea"/>
                <a:cs typeface="+mj-cs"/>
              </a:rPr>
              <a:t>GISSA GAUTENG</a:t>
            </a:r>
            <a:r>
              <a:rPr lang="en-AU" sz="1800" dirty="0">
                <a:latin typeface="Calibri Light" panose="020F0302020204030204" pitchFamily="34" charset="0"/>
                <a:cs typeface="Calibri Light" panose="020F0302020204030204" pitchFamily="34" charset="0"/>
              </a:rPr>
              <a:t> </a:t>
            </a:r>
            <a:r>
              <a:rPr lang="en-AU" sz="1400" dirty="0">
                <a:latin typeface="Calibri Light" panose="020F0302020204030204" pitchFamily="34" charset="0"/>
                <a:cs typeface="Calibri Light" panose="020F0302020204030204" pitchFamily="34" charset="0"/>
              </a:rPr>
              <a:t>28 Feb 2020</a:t>
            </a:r>
          </a:p>
          <a:p>
            <a:pPr algn="ctr"/>
            <a:endParaRPr lang="en-AU" sz="1800" dirty="0">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DD20CFFC-F6DD-45F3-A4CB-3EF2D0081939}"/>
              </a:ext>
            </a:extLst>
          </p:cNvPr>
          <p:cNvPicPr>
            <a:picLocks noChangeAspect="1"/>
          </p:cNvPicPr>
          <p:nvPr userDrawn="1"/>
        </p:nvPicPr>
        <p:blipFill>
          <a:blip r:embed="rId23"/>
          <a:stretch>
            <a:fillRect/>
          </a:stretch>
        </p:blipFill>
        <p:spPr>
          <a:xfrm>
            <a:off x="6251179" y="206970"/>
            <a:ext cx="2378117" cy="623889"/>
          </a:xfrm>
          <a:prstGeom prst="rect">
            <a:avLst/>
          </a:prstGeom>
        </p:spPr>
      </p:pic>
    </p:spTree>
    <p:extLst>
      <p:ext uri="{BB962C8B-B14F-4D97-AF65-F5344CB8AC3E}">
        <p14:creationId xmlns:p14="http://schemas.microsoft.com/office/powerpoint/2010/main" val="1493273750"/>
      </p:ext>
    </p:extLst>
  </p:cSld>
  <p:clrMap bg1="lt1" tx1="dk1" bg2="lt2" tx2="dk2" accent1="accent1" accent2="accent2" accent3="accent3" accent4="accent4" accent5="accent5" accent6="accent6" hlink="hlink" folHlink="folHlink"/>
  <p:sldLayoutIdLst>
    <p:sldLayoutId id="2147483962" r:id="rId1"/>
    <p:sldLayoutId id="2147483987" r:id="rId2"/>
    <p:sldLayoutId id="2147483963" r:id="rId3"/>
    <p:sldLayoutId id="2147483957" r:id="rId4"/>
    <p:sldLayoutId id="2147483961" r:id="rId5"/>
    <p:sldLayoutId id="2147483698" r:id="rId6"/>
    <p:sldLayoutId id="2147483986" r:id="rId7"/>
    <p:sldLayoutId id="2147483964" r:id="rId8"/>
    <p:sldLayoutId id="2147483969" r:id="rId9"/>
    <p:sldLayoutId id="2147483956" r:id="rId10"/>
    <p:sldLayoutId id="2147483968" r:id="rId11"/>
    <p:sldLayoutId id="2147483988" r:id="rId12"/>
    <p:sldLayoutId id="2147483970" r:id="rId13"/>
    <p:sldLayoutId id="2147483958" r:id="rId14"/>
    <p:sldLayoutId id="2147483965" r:id="rId15"/>
    <p:sldLayoutId id="2147483966" r:id="rId16"/>
    <p:sldLayoutId id="2147483960" r:id="rId17"/>
    <p:sldLayoutId id="2147483959" r:id="rId18"/>
    <p:sldLayoutId id="2147483697" r:id="rId19"/>
    <p:sldLayoutId id="2147483993" r:id="rId2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r" defTabSz="914400" rtl="0" eaLnBrk="1" latinLnBrk="0" hangingPunct="1">
        <a:lnSpc>
          <a:spcPct val="90000"/>
        </a:lnSpc>
        <a:spcBef>
          <a:spcPct val="0"/>
        </a:spcBef>
        <a:buNone/>
        <a:defRPr sz="3000" b="0" i="0" kern="1200">
          <a:solidFill>
            <a:schemeClr val="tx1"/>
          </a:solidFill>
          <a:latin typeface="Calibri Bold" panose="020F0702030404030204" pitchFamily="34" charset="0"/>
          <a:ea typeface="+mj-ea"/>
          <a:cs typeface="+mj-cs"/>
        </a:defRPr>
      </a:lvl1pPr>
    </p:titleStyle>
    <p:bodyStyle>
      <a:lvl1pPr marL="0" indent="0" algn="l" defTabSz="914400" rtl="0" eaLnBrk="1" latinLnBrk="0" hangingPunct="1">
        <a:lnSpc>
          <a:spcPct val="90000"/>
        </a:lnSpc>
        <a:spcBef>
          <a:spcPts val="1000"/>
        </a:spcBef>
        <a:buClr>
          <a:schemeClr val="tx1"/>
        </a:buClr>
        <a:buFont typeface="Arial" panose="020B0604020202020204" pitchFamily="34" charset="0"/>
        <a:buNone/>
        <a:defRPr sz="3000" b="1" kern="1200">
          <a:solidFill>
            <a:schemeClr val="tx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266700" indent="-180975" algn="l" defTabSz="914400" rtl="0" eaLnBrk="1" latinLnBrk="0" hangingPunct="1">
        <a:lnSpc>
          <a:spcPct val="90000"/>
        </a:lnSpc>
        <a:spcBef>
          <a:spcPts val="500"/>
        </a:spcBef>
        <a:buClr>
          <a:srgbClr val="FA7831"/>
        </a:buClr>
        <a:buFont typeface="Arial" panose="020B0604020202020204" pitchFamily="34" charset="0"/>
        <a:buChar char="•"/>
        <a:defRPr sz="1200" kern="1200">
          <a:solidFill>
            <a:schemeClr val="tx1"/>
          </a:solidFill>
          <a:latin typeface="+mn-lt"/>
          <a:ea typeface="+mn-ea"/>
          <a:cs typeface="+mn-cs"/>
        </a:defRPr>
      </a:lvl4pPr>
      <a:lvl5pPr marL="542925" indent="-180975" algn="l" defTabSz="914400" rtl="0" eaLnBrk="1" latinLnBrk="0" hangingPunct="1">
        <a:lnSpc>
          <a:spcPct val="90000"/>
        </a:lnSpc>
        <a:spcBef>
          <a:spcPts val="500"/>
        </a:spcBef>
        <a:buClr>
          <a:srgbClr val="FA78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2" userDrawn="1">
          <p15:clr>
            <a:srgbClr val="F26B43"/>
          </p15:clr>
        </p15:guide>
        <p15:guide id="2" pos="2880" userDrawn="1">
          <p15:clr>
            <a:srgbClr val="F26B43"/>
          </p15:clr>
        </p15:guide>
        <p15:guide id="3" orient="horz" pos="144" userDrawn="1">
          <p15:clr>
            <a:srgbClr val="F26B43"/>
          </p15:clr>
        </p15:guide>
        <p15:guide id="4" pos="264" userDrawn="1">
          <p15:clr>
            <a:srgbClr val="F26B43"/>
          </p15:clr>
        </p15:guide>
        <p15:guide id="5" pos="1613" userDrawn="1">
          <p15:clr>
            <a:srgbClr val="F26B43"/>
          </p15:clr>
        </p15:guide>
        <p15:guide id="6" pos="5532" userDrawn="1">
          <p15:clr>
            <a:srgbClr val="F26B43"/>
          </p15:clr>
        </p15:guide>
        <p15:guide id="7" orient="horz" pos="4224" userDrawn="1">
          <p15:clr>
            <a:srgbClr val="F26B43"/>
          </p15:clr>
        </p15:guide>
        <p15:guide id="8" orient="horz" pos="6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581" r="15581"/>
          <a:stretch>
            <a:fillRect/>
          </a:stretch>
        </p:blipFill>
        <p:spPr>
          <a:xfrm>
            <a:off x="0" y="1340768"/>
            <a:ext cx="9144000" cy="5400599"/>
          </a:xfrm>
        </p:spPr>
      </p:pic>
      <p:sp>
        <p:nvSpPr>
          <p:cNvPr id="10" name="Rectangle 9"/>
          <p:cNvSpPr/>
          <p:nvPr/>
        </p:nvSpPr>
        <p:spPr>
          <a:xfrm>
            <a:off x="0" y="1340768"/>
            <a:ext cx="9144000" cy="542079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556ECED-C7ED-4F5F-A51C-31FA5AEFBC7F}"/>
              </a:ext>
            </a:extLst>
          </p:cNvPr>
          <p:cNvSpPr/>
          <p:nvPr/>
        </p:nvSpPr>
        <p:spPr>
          <a:xfrm>
            <a:off x="359532" y="1456051"/>
            <a:ext cx="8424936" cy="830997"/>
          </a:xfrm>
          <a:prstGeom prst="rect">
            <a:avLst/>
          </a:prstGeom>
        </p:spPr>
        <p:txBody>
          <a:bodyPr wrap="square">
            <a:spAutoFit/>
          </a:bodyPr>
          <a:lstStyle/>
          <a:p>
            <a:pPr algn="ctr"/>
            <a:r>
              <a:rPr lang="en-ZA" sz="2400" dirty="0">
                <a:solidFill>
                  <a:schemeClr val="bg1"/>
                </a:solidFill>
                <a:latin typeface="Calibri" panose="020F0502020204030204" pitchFamily="34" charset="0"/>
                <a:ea typeface="Calibri" panose="020F0502020204030204" pitchFamily="34" charset="0"/>
                <a:cs typeface="Arial" panose="020B0604020202020204" pitchFamily="34" charset="0"/>
              </a:rPr>
              <a:t>The application of an interoperable methodology based on GIS principles to undertake a flood risk assessment for Gauteng.</a:t>
            </a:r>
            <a:endParaRPr lang="en-ZA" sz="2400" dirty="0">
              <a:solidFill>
                <a:schemeClr val="bg1"/>
              </a:solidFill>
            </a:endParaRPr>
          </a:p>
        </p:txBody>
      </p:sp>
      <p:sp>
        <p:nvSpPr>
          <p:cNvPr id="20" name="Text Placeholder 10">
            <a:extLst>
              <a:ext uri="{FF2B5EF4-FFF2-40B4-BE49-F238E27FC236}">
                <a16:creationId xmlns:a16="http://schemas.microsoft.com/office/drawing/2014/main" id="{6D8B30E4-FE59-4FBC-B852-777EBA0DFD0A}"/>
              </a:ext>
            </a:extLst>
          </p:cNvPr>
          <p:cNvSpPr txBox="1">
            <a:spLocks/>
          </p:cNvSpPr>
          <p:nvPr/>
        </p:nvSpPr>
        <p:spPr>
          <a:xfrm>
            <a:off x="3131840" y="2390290"/>
            <a:ext cx="5244171" cy="897908"/>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Clr>
                <a:schemeClr val="tx1"/>
              </a:buClr>
              <a:buFont typeface="Arial" panose="020B0604020202020204" pitchFamily="34" charset="0"/>
              <a:buNone/>
              <a:defRPr sz="2800" b="0" kern="1200">
                <a:solidFill>
                  <a:schemeClr val="bg1"/>
                </a:solidFill>
                <a:latin typeface="+mn-lt"/>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r" defTabSz="914400" rtl="0" eaLnBrk="1" latinLnBrk="0" hangingPunct="1">
              <a:lnSpc>
                <a:spcPct val="90000"/>
              </a:lnSpc>
              <a:spcBef>
                <a:spcPts val="500"/>
              </a:spcBef>
              <a:buClr>
                <a:srgbClr val="FA7831"/>
              </a:buClr>
              <a:buFont typeface="Arial" panose="020B0604020202020204" pitchFamily="34" charset="0"/>
              <a:buNone/>
              <a:defRPr sz="1200" kern="1200">
                <a:solidFill>
                  <a:schemeClr val="tx1"/>
                </a:solidFill>
                <a:latin typeface="+mn-lt"/>
                <a:ea typeface="+mn-ea"/>
                <a:cs typeface="+mn-cs"/>
              </a:defRPr>
            </a:lvl4pPr>
            <a:lvl5pPr marL="1828800" indent="0" algn="r" defTabSz="914400" rtl="0" eaLnBrk="1" latinLnBrk="0" hangingPunct="1">
              <a:lnSpc>
                <a:spcPct val="90000"/>
              </a:lnSpc>
              <a:spcBef>
                <a:spcPts val="500"/>
              </a:spcBef>
              <a:buClr>
                <a:srgbClr val="FA7831"/>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700" dirty="0">
                <a:solidFill>
                  <a:schemeClr val="accent1">
                    <a:lumMod val="40000"/>
                    <a:lumOff val="60000"/>
                  </a:schemeClr>
                </a:solidFill>
              </a:rPr>
              <a:t>Dr. Dawie Jansen van Vuuren</a:t>
            </a:r>
          </a:p>
          <a:p>
            <a:r>
              <a:rPr lang="en-AU" sz="1700" dirty="0">
                <a:solidFill>
                  <a:schemeClr val="accent1">
                    <a:lumMod val="40000"/>
                    <a:lumOff val="60000"/>
                  </a:schemeClr>
                </a:solidFill>
              </a:rPr>
              <a:t>SMEC SA</a:t>
            </a:r>
          </a:p>
        </p:txBody>
      </p:sp>
      <p:sp>
        <p:nvSpPr>
          <p:cNvPr id="22" name="Text Placeholder 10">
            <a:extLst>
              <a:ext uri="{FF2B5EF4-FFF2-40B4-BE49-F238E27FC236}">
                <a16:creationId xmlns:a16="http://schemas.microsoft.com/office/drawing/2014/main" id="{8C162D21-D8A7-4022-ADE6-786B6D246DF9}"/>
              </a:ext>
            </a:extLst>
          </p:cNvPr>
          <p:cNvSpPr txBox="1">
            <a:spLocks/>
          </p:cNvSpPr>
          <p:nvPr/>
        </p:nvSpPr>
        <p:spPr>
          <a:xfrm>
            <a:off x="0" y="3545378"/>
            <a:ext cx="9144000" cy="2376264"/>
          </a:xfrm>
          <a:prstGeom prst="rect">
            <a:avLst/>
          </a:prstGeom>
          <a:solidFill>
            <a:schemeClr val="bg1">
              <a:lumMod val="85000"/>
            </a:schemeClr>
          </a:solidFill>
        </p:spPr>
        <p:txBody>
          <a:bodyPr vert="horz" lIns="91440" tIns="45720" rIns="91440" bIns="45720" rtlCol="0">
            <a:noAutofit/>
          </a:bodyPr>
          <a:lstStyle>
            <a:lvl1pPr marL="0" indent="0" algn="r" defTabSz="914400" rtl="0" eaLnBrk="1" latinLnBrk="0" hangingPunct="1">
              <a:lnSpc>
                <a:spcPct val="90000"/>
              </a:lnSpc>
              <a:spcBef>
                <a:spcPts val="1000"/>
              </a:spcBef>
              <a:buClr>
                <a:schemeClr val="tx1"/>
              </a:buClr>
              <a:buFont typeface="Arial" panose="020B0604020202020204" pitchFamily="34" charset="0"/>
              <a:buNone/>
              <a:defRPr sz="2800" b="0" kern="1200">
                <a:solidFill>
                  <a:schemeClr val="bg1"/>
                </a:solidFill>
                <a:latin typeface="+mn-lt"/>
                <a:ea typeface="+mn-ea"/>
                <a:cs typeface="+mn-cs"/>
              </a:defRPr>
            </a:lvl1pPr>
            <a:lvl2pPr marL="457200" indent="0" algn="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r" defTabSz="914400" rtl="0" eaLnBrk="1" latinLnBrk="0" hangingPunct="1">
              <a:lnSpc>
                <a:spcPct val="90000"/>
              </a:lnSpc>
              <a:spcBef>
                <a:spcPts val="500"/>
              </a:spcBef>
              <a:buClr>
                <a:srgbClr val="FA7831"/>
              </a:buClr>
              <a:buFont typeface="Arial" panose="020B0604020202020204" pitchFamily="34" charset="0"/>
              <a:buNone/>
              <a:defRPr sz="1200" kern="1200">
                <a:solidFill>
                  <a:schemeClr val="tx1"/>
                </a:solidFill>
                <a:latin typeface="+mn-lt"/>
                <a:ea typeface="+mn-ea"/>
                <a:cs typeface="+mn-cs"/>
              </a:defRPr>
            </a:lvl4pPr>
            <a:lvl5pPr marL="1828800" indent="0" algn="r" defTabSz="914400" rtl="0" eaLnBrk="1" latinLnBrk="0" hangingPunct="1">
              <a:lnSpc>
                <a:spcPct val="90000"/>
              </a:lnSpc>
              <a:spcBef>
                <a:spcPts val="500"/>
              </a:spcBef>
              <a:buClr>
                <a:srgbClr val="FA7831"/>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algn="l"/>
            <a:endParaRPr lang="en-AU" sz="2400" dirty="0">
              <a:solidFill>
                <a:schemeClr val="tx1">
                  <a:lumMod val="75000"/>
                </a:schemeClr>
              </a:solidFill>
            </a:endParaRPr>
          </a:p>
          <a:p>
            <a:pPr marL="623888" algn="l"/>
            <a:r>
              <a:rPr lang="en-AU" sz="2400" dirty="0">
                <a:solidFill>
                  <a:schemeClr val="tx1">
                    <a:lumMod val="75000"/>
                  </a:schemeClr>
                </a:solidFill>
              </a:rPr>
              <a:t>1.  Broad overview of interoperability perspectives</a:t>
            </a:r>
          </a:p>
          <a:p>
            <a:pPr marL="623888" algn="l"/>
            <a:r>
              <a:rPr lang="en-AU" sz="2400" dirty="0">
                <a:solidFill>
                  <a:schemeClr val="tx1">
                    <a:lumMod val="75000"/>
                  </a:schemeClr>
                </a:solidFill>
              </a:rPr>
              <a:t>2.  Case study – Gauteng hydrological study</a:t>
            </a:r>
          </a:p>
          <a:p>
            <a:pPr marL="623888" algn="l"/>
            <a:r>
              <a:rPr lang="en-AU" sz="2400" dirty="0">
                <a:solidFill>
                  <a:schemeClr val="tx1">
                    <a:lumMod val="75000"/>
                  </a:schemeClr>
                </a:solidFill>
              </a:rPr>
              <a:t>3. Discussion</a:t>
            </a:r>
          </a:p>
          <a:p>
            <a:pPr marL="342900" indent="-342900" algn="l">
              <a:buFont typeface="+mj-lt"/>
              <a:buAutoNum type="arabicPeriod"/>
            </a:pPr>
            <a:endParaRPr lang="en-AU" sz="2400" dirty="0">
              <a:solidFill>
                <a:schemeClr val="tx1">
                  <a:lumMod val="75000"/>
                </a:schemeClr>
              </a:solidFill>
            </a:endParaRPr>
          </a:p>
        </p:txBody>
      </p:sp>
    </p:spTree>
    <p:extLst>
      <p:ext uri="{BB962C8B-B14F-4D97-AF65-F5344CB8AC3E}">
        <p14:creationId xmlns:p14="http://schemas.microsoft.com/office/powerpoint/2010/main" val="3053148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425E62-69BB-4E35-BA6C-F00A609944B9}"/>
              </a:ext>
            </a:extLst>
          </p:cNvPr>
          <p:cNvSpPr/>
          <p:nvPr/>
        </p:nvSpPr>
        <p:spPr>
          <a:xfrm>
            <a:off x="175102" y="1222892"/>
            <a:ext cx="3056158" cy="792781"/>
          </a:xfrm>
          <a:prstGeom prst="rect">
            <a:avLst/>
          </a:prstGeom>
          <a:solidFill>
            <a:schemeClr val="tx1"/>
          </a:solidFill>
        </p:spPr>
        <p:txBody>
          <a:bodyPr wrap="square">
            <a:spAutoFit/>
          </a:bodyPr>
          <a:lstStyle/>
          <a:p>
            <a:pPr>
              <a:lnSpc>
                <a:spcPct val="150000"/>
              </a:lnSpc>
            </a:pPr>
            <a:r>
              <a:rPr lang="en-ZA" sz="1600" b="1" dirty="0">
                <a:solidFill>
                  <a:schemeClr val="bg1"/>
                </a:solidFill>
              </a:rPr>
              <a:t>TOPOGRAPHICAL ANALYSIS</a:t>
            </a:r>
          </a:p>
          <a:p>
            <a:pPr>
              <a:lnSpc>
                <a:spcPct val="150000"/>
              </a:lnSpc>
            </a:pPr>
            <a:endParaRPr lang="en-ZA" sz="1600" b="1" dirty="0">
              <a:solidFill>
                <a:schemeClr val="bg1"/>
              </a:solidFill>
            </a:endParaRPr>
          </a:p>
        </p:txBody>
      </p:sp>
      <p:sp>
        <p:nvSpPr>
          <p:cNvPr id="10" name="Title 11">
            <a:extLst>
              <a:ext uri="{FF2B5EF4-FFF2-40B4-BE49-F238E27FC236}">
                <a16:creationId xmlns:a16="http://schemas.microsoft.com/office/drawing/2014/main" id="{9E18E5EF-ED88-491A-BA30-48FF3513091C}"/>
              </a:ext>
            </a:extLst>
          </p:cNvPr>
          <p:cNvSpPr txBox="1">
            <a:spLocks/>
          </p:cNvSpPr>
          <p:nvPr/>
        </p:nvSpPr>
        <p:spPr>
          <a:xfrm>
            <a:off x="-14435" y="2178010"/>
            <a:ext cx="3849542" cy="2006250"/>
          </a:xfrm>
          <a:prstGeom prst="rect">
            <a:avLst/>
          </a:prstGeom>
        </p:spPr>
        <p:txBody>
          <a:bodyPr/>
          <a:lstStyle>
            <a:lvl1pPr algn="r" defTabSz="914400" rtl="0" eaLnBrk="1" latinLnBrk="0" hangingPunct="1">
              <a:lnSpc>
                <a:spcPct val="90000"/>
              </a:lnSpc>
              <a:spcBef>
                <a:spcPct val="0"/>
              </a:spcBef>
              <a:buNone/>
              <a:defRPr sz="1800" b="0" i="0" kern="1200">
                <a:solidFill>
                  <a:schemeClr val="tx1"/>
                </a:solidFill>
                <a:latin typeface="Calibri Bold" panose="020F0702030404030204" pitchFamily="34" charset="0"/>
                <a:ea typeface="+mj-ea"/>
                <a:cs typeface="+mj-cs"/>
              </a:defRPr>
            </a:lvl1pPr>
          </a:lstStyle>
          <a:p>
            <a:pPr marL="285750" indent="-285750" algn="l">
              <a:buFontTx/>
              <a:buChar char="-"/>
            </a:pPr>
            <a:r>
              <a:rPr lang="en-ZA" dirty="0"/>
              <a:t>All </a:t>
            </a:r>
            <a:r>
              <a:rPr lang="en-ZA" dirty="0">
                <a:solidFill>
                  <a:srgbClr val="0070C0"/>
                </a:solidFill>
              </a:rPr>
              <a:t>flooding</a:t>
            </a:r>
            <a:r>
              <a:rPr lang="en-ZA" dirty="0"/>
              <a:t> originate from </a:t>
            </a:r>
            <a:r>
              <a:rPr lang="en-ZA" dirty="0">
                <a:solidFill>
                  <a:schemeClr val="accent2">
                    <a:lumMod val="75000"/>
                  </a:schemeClr>
                </a:solidFill>
              </a:rPr>
              <a:t>within Gauteng</a:t>
            </a:r>
          </a:p>
          <a:p>
            <a:pPr marL="285750" indent="-285750" algn="l">
              <a:buFontTx/>
              <a:buChar char="-"/>
            </a:pPr>
            <a:r>
              <a:rPr lang="en-ZA" dirty="0"/>
              <a:t>Continental divide</a:t>
            </a:r>
          </a:p>
          <a:p>
            <a:pPr marL="285750" indent="-285750" algn="l">
              <a:buFontTx/>
              <a:buChar char="-"/>
            </a:pPr>
            <a:endParaRPr lang="en-AU" dirty="0">
              <a:solidFill>
                <a:schemeClr val="accent2">
                  <a:lumMod val="75000"/>
                </a:schemeClr>
              </a:solidFill>
            </a:endParaRPr>
          </a:p>
        </p:txBody>
      </p:sp>
      <p:pic>
        <p:nvPicPr>
          <p:cNvPr id="7" name="Picture 6">
            <a:extLst>
              <a:ext uri="{FF2B5EF4-FFF2-40B4-BE49-F238E27FC236}">
                <a16:creationId xmlns:a16="http://schemas.microsoft.com/office/drawing/2014/main" id="{20709A67-0312-461B-935D-833F5B08B898}"/>
              </a:ext>
            </a:extLst>
          </p:cNvPr>
          <p:cNvPicPr>
            <a:picLocks noChangeAspect="1"/>
          </p:cNvPicPr>
          <p:nvPr/>
        </p:nvPicPr>
        <p:blipFill>
          <a:blip r:embed="rId3"/>
          <a:stretch>
            <a:fillRect/>
          </a:stretch>
        </p:blipFill>
        <p:spPr>
          <a:xfrm>
            <a:off x="3835106" y="1222892"/>
            <a:ext cx="5158715" cy="5578977"/>
          </a:xfrm>
          <a:prstGeom prst="rect">
            <a:avLst/>
          </a:prstGeom>
        </p:spPr>
      </p:pic>
      <p:sp>
        <p:nvSpPr>
          <p:cNvPr id="12" name="Right Arrow 6">
            <a:extLst>
              <a:ext uri="{FF2B5EF4-FFF2-40B4-BE49-F238E27FC236}">
                <a16:creationId xmlns:a16="http://schemas.microsoft.com/office/drawing/2014/main" id="{59337036-FC83-4F64-B6C6-EA720AED905E}"/>
              </a:ext>
            </a:extLst>
          </p:cNvPr>
          <p:cNvSpPr/>
          <p:nvPr/>
        </p:nvSpPr>
        <p:spPr>
          <a:xfrm rot="16200000">
            <a:off x="6016611" y="3970081"/>
            <a:ext cx="432048" cy="324036"/>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ight Arrow 8">
            <a:extLst>
              <a:ext uri="{FF2B5EF4-FFF2-40B4-BE49-F238E27FC236}">
                <a16:creationId xmlns:a16="http://schemas.microsoft.com/office/drawing/2014/main" id="{E4A0B52C-9A2D-423B-A1B0-FFB0352BCCAE}"/>
              </a:ext>
            </a:extLst>
          </p:cNvPr>
          <p:cNvSpPr/>
          <p:nvPr/>
        </p:nvSpPr>
        <p:spPr>
          <a:xfrm rot="5400000">
            <a:off x="6016611" y="4676943"/>
            <a:ext cx="432048" cy="324036"/>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5" name="Picture 14">
            <a:extLst>
              <a:ext uri="{FF2B5EF4-FFF2-40B4-BE49-F238E27FC236}">
                <a16:creationId xmlns:a16="http://schemas.microsoft.com/office/drawing/2014/main" id="{7EBC20E2-2B0F-4CA7-ADB2-8FAE2403E2A6}"/>
              </a:ext>
            </a:extLst>
          </p:cNvPr>
          <p:cNvPicPr>
            <a:picLocks noChangeAspect="1"/>
          </p:cNvPicPr>
          <p:nvPr/>
        </p:nvPicPr>
        <p:blipFill>
          <a:blip r:embed="rId4"/>
          <a:stretch>
            <a:fillRect/>
          </a:stretch>
        </p:blipFill>
        <p:spPr>
          <a:xfrm>
            <a:off x="345019" y="5589240"/>
            <a:ext cx="3416198" cy="1160844"/>
          </a:xfrm>
          <a:prstGeom prst="rect">
            <a:avLst/>
          </a:prstGeom>
        </p:spPr>
      </p:pic>
      <p:pic>
        <p:nvPicPr>
          <p:cNvPr id="16" name="Picture 3">
            <a:extLst>
              <a:ext uri="{FF2B5EF4-FFF2-40B4-BE49-F238E27FC236}">
                <a16:creationId xmlns:a16="http://schemas.microsoft.com/office/drawing/2014/main" id="{5A6DB315-474B-4D0D-91A3-EE065EB97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1340768"/>
            <a:ext cx="1904030" cy="38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895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1706" y="1196752"/>
            <a:ext cx="3056158" cy="830997"/>
          </a:xfrm>
          <a:prstGeom prst="rect">
            <a:avLst/>
          </a:prstGeom>
          <a:solidFill>
            <a:schemeClr val="tx1"/>
          </a:solidFill>
        </p:spPr>
        <p:txBody>
          <a:bodyPr wrap="square">
            <a:spAutoFit/>
          </a:bodyPr>
          <a:lstStyle/>
          <a:p>
            <a:pPr>
              <a:lnSpc>
                <a:spcPct val="150000"/>
              </a:lnSpc>
            </a:pPr>
            <a:r>
              <a:rPr lang="en-ZA" sz="1600" b="1">
                <a:solidFill>
                  <a:schemeClr val="bg1"/>
                </a:solidFill>
              </a:rPr>
              <a:t>DATA PROCESSING &amp; ANALYSIS</a:t>
            </a:r>
            <a:endParaRPr lang="en-ZA" sz="1600" b="1" dirty="0">
              <a:solidFill>
                <a:schemeClr val="bg1"/>
              </a:solidFill>
            </a:endParaRPr>
          </a:p>
          <a:p>
            <a:pPr algn="r">
              <a:lnSpc>
                <a:spcPct val="150000"/>
              </a:lnSpc>
            </a:pPr>
            <a:r>
              <a:rPr lang="en-ZA" sz="1600" b="1" dirty="0">
                <a:solidFill>
                  <a:schemeClr val="bg1"/>
                </a:solidFill>
              </a:rPr>
              <a:t>Soil based Flow Accumulation</a:t>
            </a:r>
          </a:p>
        </p:txBody>
      </p:sp>
      <p:pic>
        <p:nvPicPr>
          <p:cNvPr id="3" name="Picture 2"/>
          <p:cNvPicPr>
            <a:picLocks noChangeAspect="1"/>
          </p:cNvPicPr>
          <p:nvPr/>
        </p:nvPicPr>
        <p:blipFill>
          <a:blip r:embed="rId3"/>
          <a:stretch>
            <a:fillRect/>
          </a:stretch>
        </p:blipFill>
        <p:spPr>
          <a:xfrm>
            <a:off x="3707904" y="1196751"/>
            <a:ext cx="5407868" cy="5710299"/>
          </a:xfrm>
          <a:prstGeom prst="rect">
            <a:avLst/>
          </a:prstGeom>
        </p:spPr>
      </p:pic>
      <p:pic>
        <p:nvPicPr>
          <p:cNvPr id="8" name="Picture 7"/>
          <p:cNvPicPr>
            <a:picLocks noChangeAspect="1"/>
          </p:cNvPicPr>
          <p:nvPr/>
        </p:nvPicPr>
        <p:blipFill>
          <a:blip r:embed="rId4"/>
          <a:stretch>
            <a:fillRect/>
          </a:stretch>
        </p:blipFill>
        <p:spPr>
          <a:xfrm>
            <a:off x="1167036" y="2059236"/>
            <a:ext cx="2180828" cy="1094187"/>
          </a:xfrm>
          <a:prstGeom prst="rect">
            <a:avLst/>
          </a:prstGeom>
        </p:spPr>
      </p:pic>
      <p:pic>
        <p:nvPicPr>
          <p:cNvPr id="9" name="Picture 8"/>
          <p:cNvPicPr>
            <a:picLocks noChangeAspect="1"/>
          </p:cNvPicPr>
          <p:nvPr/>
        </p:nvPicPr>
        <p:blipFill>
          <a:blip r:embed="rId5"/>
          <a:stretch>
            <a:fillRect/>
          </a:stretch>
        </p:blipFill>
        <p:spPr>
          <a:xfrm>
            <a:off x="0" y="4639133"/>
            <a:ext cx="2051720" cy="2218867"/>
          </a:xfrm>
          <a:prstGeom prst="rect">
            <a:avLst/>
          </a:prstGeom>
        </p:spPr>
      </p:pic>
      <p:pic>
        <p:nvPicPr>
          <p:cNvPr id="10" name="Picture 9"/>
          <p:cNvPicPr>
            <a:picLocks noChangeAspect="1"/>
          </p:cNvPicPr>
          <p:nvPr/>
        </p:nvPicPr>
        <p:blipFill>
          <a:blip r:embed="rId6"/>
          <a:stretch>
            <a:fillRect/>
          </a:stretch>
        </p:blipFill>
        <p:spPr>
          <a:xfrm>
            <a:off x="1658582" y="3284984"/>
            <a:ext cx="2026502" cy="2170226"/>
          </a:xfrm>
          <a:prstGeom prst="rect">
            <a:avLst/>
          </a:prstGeom>
        </p:spPr>
      </p:pic>
      <p:sp>
        <p:nvSpPr>
          <p:cNvPr id="11" name="Rectangle 10"/>
          <p:cNvSpPr/>
          <p:nvPr/>
        </p:nvSpPr>
        <p:spPr>
          <a:xfrm>
            <a:off x="2145596" y="5340597"/>
            <a:ext cx="518647"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302508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291706" y="1089542"/>
            <a:ext cx="3056158" cy="830997"/>
          </a:xfrm>
          <a:prstGeom prst="rect">
            <a:avLst/>
          </a:prstGeom>
          <a:solidFill>
            <a:schemeClr val="tx1"/>
          </a:solidFill>
        </p:spPr>
        <p:txBody>
          <a:bodyPr wrap="square">
            <a:spAutoFit/>
          </a:bodyPr>
          <a:lstStyle/>
          <a:p>
            <a:pPr>
              <a:lnSpc>
                <a:spcPct val="150000"/>
              </a:lnSpc>
            </a:pPr>
            <a:r>
              <a:rPr lang="en-ZA" sz="1600" b="1" dirty="0">
                <a:solidFill>
                  <a:schemeClr val="bg1"/>
                </a:solidFill>
              </a:rPr>
              <a:t>OUTPUT</a:t>
            </a:r>
          </a:p>
          <a:p>
            <a:pPr algn="r">
              <a:lnSpc>
                <a:spcPct val="150000"/>
              </a:lnSpc>
            </a:pPr>
            <a:r>
              <a:rPr lang="en-ZA" sz="1600" b="1" dirty="0">
                <a:solidFill>
                  <a:schemeClr val="bg1"/>
                </a:solidFill>
              </a:rPr>
              <a:t>Soil based Flow Accumulation</a:t>
            </a:r>
          </a:p>
        </p:txBody>
      </p:sp>
      <p:pic>
        <p:nvPicPr>
          <p:cNvPr id="8" name="Picture 7"/>
          <p:cNvPicPr>
            <a:picLocks noChangeAspect="1"/>
          </p:cNvPicPr>
          <p:nvPr/>
        </p:nvPicPr>
        <p:blipFill>
          <a:blip r:embed="rId3"/>
          <a:stretch>
            <a:fillRect/>
          </a:stretch>
        </p:blipFill>
        <p:spPr>
          <a:xfrm>
            <a:off x="1187624" y="2276872"/>
            <a:ext cx="2180828" cy="1094187"/>
          </a:xfrm>
          <a:prstGeom prst="rect">
            <a:avLst/>
          </a:prstGeom>
        </p:spPr>
      </p:pic>
      <p:pic>
        <p:nvPicPr>
          <p:cNvPr id="2" name="Picture 1"/>
          <p:cNvPicPr>
            <a:picLocks noChangeAspect="1"/>
          </p:cNvPicPr>
          <p:nvPr/>
        </p:nvPicPr>
        <p:blipFill>
          <a:blip r:embed="rId4"/>
          <a:stretch>
            <a:fillRect/>
          </a:stretch>
        </p:blipFill>
        <p:spPr>
          <a:xfrm>
            <a:off x="3707904" y="1004909"/>
            <a:ext cx="5431110" cy="5852298"/>
          </a:xfrm>
          <a:prstGeom prst="rect">
            <a:avLst/>
          </a:prstGeom>
        </p:spPr>
      </p:pic>
    </p:spTree>
    <p:extLst>
      <p:ext uri="{BB962C8B-B14F-4D97-AF65-F5344CB8AC3E}">
        <p14:creationId xmlns:p14="http://schemas.microsoft.com/office/powerpoint/2010/main" val="877278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666" y="4891500"/>
            <a:ext cx="1818363" cy="1966499"/>
          </a:xfrm>
          <a:prstGeom prst="rect">
            <a:avLst/>
          </a:prstGeom>
        </p:spPr>
      </p:pic>
      <p:pic>
        <p:nvPicPr>
          <p:cNvPr id="10" name="Picture 9"/>
          <p:cNvPicPr>
            <a:picLocks noChangeAspect="1"/>
          </p:cNvPicPr>
          <p:nvPr/>
        </p:nvPicPr>
        <p:blipFill>
          <a:blip r:embed="rId4"/>
          <a:stretch>
            <a:fillRect/>
          </a:stretch>
        </p:blipFill>
        <p:spPr>
          <a:xfrm>
            <a:off x="1691679" y="3404998"/>
            <a:ext cx="1842077" cy="1964631"/>
          </a:xfrm>
          <a:prstGeom prst="rect">
            <a:avLst/>
          </a:prstGeom>
        </p:spPr>
      </p:pic>
      <p:sp>
        <p:nvSpPr>
          <p:cNvPr id="7" name="Rectangle 6"/>
          <p:cNvSpPr/>
          <p:nvPr/>
        </p:nvSpPr>
        <p:spPr>
          <a:xfrm>
            <a:off x="291706" y="1157843"/>
            <a:ext cx="3056158" cy="830997"/>
          </a:xfrm>
          <a:prstGeom prst="rect">
            <a:avLst/>
          </a:prstGeom>
          <a:solidFill>
            <a:schemeClr val="tx1"/>
          </a:solidFill>
        </p:spPr>
        <p:txBody>
          <a:bodyPr wrap="square">
            <a:spAutoFit/>
          </a:bodyPr>
          <a:lstStyle/>
          <a:p>
            <a:pPr>
              <a:lnSpc>
                <a:spcPct val="150000"/>
              </a:lnSpc>
            </a:pPr>
            <a:r>
              <a:rPr lang="en-ZA" sz="1600" b="1" dirty="0">
                <a:solidFill>
                  <a:schemeClr val="bg1"/>
                </a:solidFill>
              </a:rPr>
              <a:t>DATA PROCESSING &amp; OUTPUT</a:t>
            </a:r>
          </a:p>
          <a:p>
            <a:pPr algn="r">
              <a:lnSpc>
                <a:spcPct val="150000"/>
              </a:lnSpc>
            </a:pPr>
            <a:r>
              <a:rPr lang="en-ZA" sz="1600" b="1" dirty="0">
                <a:solidFill>
                  <a:schemeClr val="bg1"/>
                </a:solidFill>
              </a:rPr>
              <a:t>Flow Coefficient</a:t>
            </a:r>
          </a:p>
        </p:txBody>
      </p:sp>
      <p:pic>
        <p:nvPicPr>
          <p:cNvPr id="3" name="Picture 2"/>
          <p:cNvPicPr>
            <a:picLocks noChangeAspect="1"/>
          </p:cNvPicPr>
          <p:nvPr/>
        </p:nvPicPr>
        <p:blipFill>
          <a:blip r:embed="rId5"/>
          <a:stretch>
            <a:fillRect/>
          </a:stretch>
        </p:blipFill>
        <p:spPr>
          <a:xfrm>
            <a:off x="3721933" y="1157842"/>
            <a:ext cx="5410608" cy="5722605"/>
          </a:xfrm>
          <a:prstGeom prst="rect">
            <a:avLst/>
          </a:prstGeom>
        </p:spPr>
      </p:pic>
      <p:pic>
        <p:nvPicPr>
          <p:cNvPr id="5" name="Picture 4"/>
          <p:cNvPicPr>
            <a:picLocks noChangeAspect="1"/>
          </p:cNvPicPr>
          <p:nvPr/>
        </p:nvPicPr>
        <p:blipFill>
          <a:blip r:embed="rId6"/>
          <a:stretch>
            <a:fillRect/>
          </a:stretch>
        </p:blipFill>
        <p:spPr>
          <a:xfrm>
            <a:off x="1835696" y="2132856"/>
            <a:ext cx="1509886" cy="1081950"/>
          </a:xfrm>
          <a:prstGeom prst="rect">
            <a:avLst/>
          </a:prstGeom>
        </p:spPr>
      </p:pic>
      <p:sp>
        <p:nvSpPr>
          <p:cNvPr id="12" name="Rectangle 11"/>
          <p:cNvSpPr/>
          <p:nvPr/>
        </p:nvSpPr>
        <p:spPr>
          <a:xfrm>
            <a:off x="1907704" y="5098156"/>
            <a:ext cx="396554"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14" name="TextBox 13"/>
          <p:cNvSpPr txBox="1"/>
          <p:nvPr/>
        </p:nvSpPr>
        <p:spPr>
          <a:xfrm>
            <a:off x="261843" y="3435917"/>
            <a:ext cx="1242244" cy="1384995"/>
          </a:xfrm>
          <a:prstGeom prst="rect">
            <a:avLst/>
          </a:prstGeom>
          <a:noFill/>
        </p:spPr>
        <p:txBody>
          <a:bodyPr wrap="square" rtlCol="0">
            <a:spAutoFit/>
          </a:bodyPr>
          <a:lstStyle/>
          <a:p>
            <a:pPr algn="ctr"/>
            <a:r>
              <a:rPr lang="en-ZA" sz="1400" dirty="0"/>
              <a:t>Soil Characteristics &amp; </a:t>
            </a:r>
          </a:p>
          <a:p>
            <a:pPr algn="ctr"/>
            <a:r>
              <a:rPr lang="en-ZA" sz="1400" dirty="0"/>
              <a:t>Land cover </a:t>
            </a:r>
          </a:p>
          <a:p>
            <a:pPr algn="ctr"/>
            <a:r>
              <a:rPr lang="en-ZA" sz="1400" dirty="0"/>
              <a:t>&amp;</a:t>
            </a:r>
          </a:p>
          <a:p>
            <a:pPr algn="ctr"/>
            <a:r>
              <a:rPr lang="en-ZA" sz="1400" dirty="0"/>
              <a:t>Topography</a:t>
            </a:r>
          </a:p>
        </p:txBody>
      </p:sp>
    </p:spTree>
    <p:extLst>
      <p:ext uri="{BB962C8B-B14F-4D97-AF65-F5344CB8AC3E}">
        <p14:creationId xmlns:p14="http://schemas.microsoft.com/office/powerpoint/2010/main" val="27328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69587" y="1417820"/>
            <a:ext cx="5554541" cy="3523348"/>
          </a:xfrm>
          <a:prstGeom prst="rect">
            <a:avLst/>
          </a:prstGeom>
          <a:noFill/>
          <a:ln>
            <a:noFill/>
          </a:ln>
        </p:spPr>
      </p:pic>
      <p:sp>
        <p:nvSpPr>
          <p:cNvPr id="8" name="Rectangle 7">
            <a:extLst>
              <a:ext uri="{FF2B5EF4-FFF2-40B4-BE49-F238E27FC236}">
                <a16:creationId xmlns:a16="http://schemas.microsoft.com/office/drawing/2014/main" id="{9C2A102C-D6E8-44BA-875A-3BDEA1BEFD70}"/>
              </a:ext>
            </a:extLst>
          </p:cNvPr>
          <p:cNvSpPr/>
          <p:nvPr/>
        </p:nvSpPr>
        <p:spPr>
          <a:xfrm>
            <a:off x="5914857" y="1387360"/>
            <a:ext cx="3056158" cy="792781"/>
          </a:xfrm>
          <a:prstGeom prst="rect">
            <a:avLst/>
          </a:prstGeom>
          <a:solidFill>
            <a:schemeClr val="tx1"/>
          </a:solidFill>
        </p:spPr>
        <p:txBody>
          <a:bodyPr wrap="square">
            <a:spAutoFit/>
          </a:bodyPr>
          <a:lstStyle/>
          <a:p>
            <a:pPr>
              <a:lnSpc>
                <a:spcPct val="150000"/>
              </a:lnSpc>
            </a:pPr>
            <a:r>
              <a:rPr lang="en-ZA" sz="1600" b="1" dirty="0">
                <a:solidFill>
                  <a:schemeClr val="bg1"/>
                </a:solidFill>
              </a:rPr>
              <a:t>HYDROLOGICAL MODELLING</a:t>
            </a:r>
          </a:p>
          <a:p>
            <a:pPr>
              <a:lnSpc>
                <a:spcPct val="150000"/>
              </a:lnSpc>
            </a:pPr>
            <a:endParaRPr lang="en-ZA" sz="1600" b="1" dirty="0">
              <a:solidFill>
                <a:schemeClr val="bg1"/>
              </a:solidFill>
            </a:endParaRPr>
          </a:p>
        </p:txBody>
      </p:sp>
      <p:sp>
        <p:nvSpPr>
          <p:cNvPr id="10" name="Title 11">
            <a:extLst>
              <a:ext uri="{FF2B5EF4-FFF2-40B4-BE49-F238E27FC236}">
                <a16:creationId xmlns:a16="http://schemas.microsoft.com/office/drawing/2014/main" id="{E9870A41-3736-4C98-9BE6-40A519931DF2}"/>
              </a:ext>
            </a:extLst>
          </p:cNvPr>
          <p:cNvSpPr txBox="1">
            <a:spLocks/>
          </p:cNvSpPr>
          <p:nvPr/>
        </p:nvSpPr>
        <p:spPr>
          <a:xfrm>
            <a:off x="189753" y="5470640"/>
            <a:ext cx="8592296" cy="1158760"/>
          </a:xfrm>
          <a:prstGeom prst="rect">
            <a:avLst/>
          </a:prstGeom>
        </p:spPr>
        <p:txBody>
          <a:bodyPr/>
          <a:lstStyle>
            <a:lvl1pPr algn="r" defTabSz="914400" rtl="0" eaLnBrk="1" latinLnBrk="0" hangingPunct="1">
              <a:lnSpc>
                <a:spcPct val="90000"/>
              </a:lnSpc>
              <a:spcBef>
                <a:spcPct val="0"/>
              </a:spcBef>
              <a:buNone/>
              <a:defRPr sz="1800" b="0" i="0" kern="1200">
                <a:solidFill>
                  <a:schemeClr val="tx1"/>
                </a:solidFill>
                <a:latin typeface="Calibri Bold" panose="020F0702030404030204" pitchFamily="34" charset="0"/>
                <a:ea typeface="+mj-ea"/>
                <a:cs typeface="+mj-cs"/>
              </a:defRPr>
            </a:lvl1pPr>
          </a:lstStyle>
          <a:p>
            <a:pPr algn="l"/>
            <a:r>
              <a:rPr lang="en-GB" dirty="0"/>
              <a:t>Hydrological modelling is done by discretising the catchment into a number of sub-catchments, each with unique sets of characteristics representing the topography </a:t>
            </a:r>
            <a:endParaRPr lang="en-ZA" dirty="0"/>
          </a:p>
        </p:txBody>
      </p:sp>
      <p:pic>
        <p:nvPicPr>
          <p:cNvPr id="9" name="Picture 8">
            <a:extLst>
              <a:ext uri="{FF2B5EF4-FFF2-40B4-BE49-F238E27FC236}">
                <a16:creationId xmlns:a16="http://schemas.microsoft.com/office/drawing/2014/main" id="{9D54D9C4-F994-4A2E-84B6-1EC28040FE10}"/>
              </a:ext>
            </a:extLst>
          </p:cNvPr>
          <p:cNvPicPr/>
          <p:nvPr/>
        </p:nvPicPr>
        <p:blipFill>
          <a:blip r:embed="rId4"/>
          <a:stretch>
            <a:fillRect/>
          </a:stretch>
        </p:blipFill>
        <p:spPr>
          <a:xfrm>
            <a:off x="5852578" y="2315288"/>
            <a:ext cx="3180715" cy="2343150"/>
          </a:xfrm>
          <a:prstGeom prst="rect">
            <a:avLst/>
          </a:prstGeom>
        </p:spPr>
      </p:pic>
    </p:spTree>
    <p:extLst>
      <p:ext uri="{BB962C8B-B14F-4D97-AF65-F5344CB8AC3E}">
        <p14:creationId xmlns:p14="http://schemas.microsoft.com/office/powerpoint/2010/main" val="1276486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1706" y="1089542"/>
            <a:ext cx="3056158" cy="792781"/>
          </a:xfrm>
          <a:prstGeom prst="rect">
            <a:avLst/>
          </a:prstGeom>
          <a:solidFill>
            <a:schemeClr val="tx1"/>
          </a:solidFill>
        </p:spPr>
        <p:txBody>
          <a:bodyPr wrap="square">
            <a:spAutoFit/>
          </a:bodyPr>
          <a:lstStyle/>
          <a:p>
            <a:pPr>
              <a:lnSpc>
                <a:spcPct val="150000"/>
              </a:lnSpc>
            </a:pPr>
            <a:r>
              <a:rPr lang="en-ZA" sz="1600" b="1" dirty="0">
                <a:solidFill>
                  <a:schemeClr val="bg1"/>
                </a:solidFill>
              </a:rPr>
              <a:t>ANALYSIS</a:t>
            </a:r>
          </a:p>
          <a:p>
            <a:pPr algn="r">
              <a:lnSpc>
                <a:spcPct val="150000"/>
              </a:lnSpc>
            </a:pPr>
            <a:r>
              <a:rPr lang="en-ZA" sz="1600" b="1" dirty="0">
                <a:solidFill>
                  <a:schemeClr val="bg1"/>
                </a:solidFill>
              </a:rPr>
              <a:t>Conduit / Flood Inundation</a:t>
            </a:r>
          </a:p>
        </p:txBody>
      </p:sp>
      <p:pic>
        <p:nvPicPr>
          <p:cNvPr id="8" name="Picture 7" descr="C:\Users\gs2706521\AppData\Local\Microsoft\Windows\INetCache\Content.Word\Catchment 4 - floodlines (comparison with CO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121737"/>
            <a:ext cx="6644774" cy="4584214"/>
          </a:xfrm>
          <a:prstGeom prst="rect">
            <a:avLst/>
          </a:prstGeom>
          <a:noFill/>
          <a:ln>
            <a:noFill/>
          </a:ln>
        </p:spPr>
      </p:pic>
    </p:spTree>
    <p:extLst>
      <p:ext uri="{BB962C8B-B14F-4D97-AF65-F5344CB8AC3E}">
        <p14:creationId xmlns:p14="http://schemas.microsoft.com/office/powerpoint/2010/main" val="3479572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1706" y="1328398"/>
            <a:ext cx="3056158" cy="830997"/>
          </a:xfrm>
          <a:prstGeom prst="rect">
            <a:avLst/>
          </a:prstGeom>
          <a:solidFill>
            <a:schemeClr val="tx1"/>
          </a:solidFill>
        </p:spPr>
        <p:txBody>
          <a:bodyPr wrap="square">
            <a:spAutoFit/>
          </a:bodyPr>
          <a:lstStyle/>
          <a:p>
            <a:pPr>
              <a:lnSpc>
                <a:spcPct val="150000"/>
              </a:lnSpc>
            </a:pPr>
            <a:r>
              <a:rPr lang="en-ZA" sz="1600" b="1">
                <a:solidFill>
                  <a:schemeClr val="bg1"/>
                </a:solidFill>
              </a:rPr>
              <a:t>DATA PROCESSING</a:t>
            </a:r>
            <a:endParaRPr lang="en-ZA" sz="1600" b="1" dirty="0">
              <a:solidFill>
                <a:schemeClr val="bg1"/>
              </a:solidFill>
            </a:endParaRPr>
          </a:p>
          <a:p>
            <a:pPr algn="r">
              <a:lnSpc>
                <a:spcPct val="150000"/>
              </a:lnSpc>
            </a:pPr>
            <a:r>
              <a:rPr lang="en-ZA" sz="1600" b="1" dirty="0">
                <a:solidFill>
                  <a:schemeClr val="bg1"/>
                </a:solidFill>
              </a:rPr>
              <a:t>Inundation from PCSWM</a:t>
            </a:r>
          </a:p>
        </p:txBody>
      </p:sp>
      <p:pic>
        <p:nvPicPr>
          <p:cNvPr id="3" name="Picture 2"/>
          <p:cNvPicPr>
            <a:picLocks noChangeAspect="1"/>
          </p:cNvPicPr>
          <p:nvPr/>
        </p:nvPicPr>
        <p:blipFill>
          <a:blip r:embed="rId3"/>
          <a:stretch>
            <a:fillRect/>
          </a:stretch>
        </p:blipFill>
        <p:spPr>
          <a:xfrm>
            <a:off x="3960876" y="1267630"/>
            <a:ext cx="5183124" cy="5590370"/>
          </a:xfrm>
          <a:prstGeom prst="rect">
            <a:avLst/>
          </a:prstGeom>
        </p:spPr>
      </p:pic>
      <p:pic>
        <p:nvPicPr>
          <p:cNvPr id="6" name="Picture 5"/>
          <p:cNvPicPr>
            <a:picLocks noChangeAspect="1"/>
          </p:cNvPicPr>
          <p:nvPr/>
        </p:nvPicPr>
        <p:blipFill>
          <a:blip r:embed="rId4"/>
          <a:stretch>
            <a:fillRect/>
          </a:stretch>
        </p:blipFill>
        <p:spPr>
          <a:xfrm>
            <a:off x="1619672" y="2155688"/>
            <a:ext cx="1728192" cy="337208"/>
          </a:xfrm>
          <a:prstGeom prst="rect">
            <a:avLst/>
          </a:prstGeom>
        </p:spPr>
      </p:pic>
      <p:pic>
        <p:nvPicPr>
          <p:cNvPr id="7" name="Picture 6"/>
          <p:cNvPicPr>
            <a:picLocks noChangeAspect="1"/>
          </p:cNvPicPr>
          <p:nvPr/>
        </p:nvPicPr>
        <p:blipFill>
          <a:blip r:embed="rId5"/>
          <a:stretch>
            <a:fillRect/>
          </a:stretch>
        </p:blipFill>
        <p:spPr>
          <a:xfrm>
            <a:off x="0" y="4725144"/>
            <a:ext cx="1988130" cy="2127870"/>
          </a:xfrm>
          <a:prstGeom prst="rect">
            <a:avLst/>
          </a:prstGeom>
        </p:spPr>
      </p:pic>
      <p:pic>
        <p:nvPicPr>
          <p:cNvPr id="8" name="Picture 7"/>
          <p:cNvPicPr>
            <a:picLocks noChangeAspect="1"/>
          </p:cNvPicPr>
          <p:nvPr/>
        </p:nvPicPr>
        <p:blipFill>
          <a:blip r:embed="rId6"/>
          <a:stretch>
            <a:fillRect/>
          </a:stretch>
        </p:blipFill>
        <p:spPr>
          <a:xfrm>
            <a:off x="1539294" y="2727783"/>
            <a:ext cx="1846901" cy="1997361"/>
          </a:xfrm>
          <a:prstGeom prst="rect">
            <a:avLst/>
          </a:prstGeom>
        </p:spPr>
      </p:pic>
      <p:sp>
        <p:nvSpPr>
          <p:cNvPr id="9" name="Rectangle 8"/>
          <p:cNvSpPr/>
          <p:nvPr/>
        </p:nvSpPr>
        <p:spPr>
          <a:xfrm>
            <a:off x="2113975" y="4609058"/>
            <a:ext cx="518647"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2" name="TextBox 1"/>
          <p:cNvSpPr txBox="1"/>
          <p:nvPr/>
        </p:nvSpPr>
        <p:spPr>
          <a:xfrm>
            <a:off x="309743" y="3001110"/>
            <a:ext cx="1024768" cy="584775"/>
          </a:xfrm>
          <a:prstGeom prst="rect">
            <a:avLst/>
          </a:prstGeom>
          <a:noFill/>
        </p:spPr>
        <p:txBody>
          <a:bodyPr wrap="none" rtlCol="0">
            <a:spAutoFit/>
          </a:bodyPr>
          <a:lstStyle/>
          <a:p>
            <a:pPr algn="r"/>
            <a:r>
              <a:rPr lang="en-ZA" sz="1600" dirty="0"/>
              <a:t>Input &gt;</a:t>
            </a:r>
          </a:p>
          <a:p>
            <a:pPr algn="r"/>
            <a:r>
              <a:rPr lang="en-ZA" sz="1600" dirty="0"/>
              <a:t>PCSWMM</a:t>
            </a:r>
          </a:p>
        </p:txBody>
      </p:sp>
    </p:spTree>
    <p:extLst>
      <p:ext uri="{BB962C8B-B14F-4D97-AF65-F5344CB8AC3E}">
        <p14:creationId xmlns:p14="http://schemas.microsoft.com/office/powerpoint/2010/main" val="3306383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581" r="15581"/>
          <a:stretch>
            <a:fillRect/>
          </a:stretch>
        </p:blipFill>
        <p:spPr>
          <a:xfrm>
            <a:off x="0" y="1340768"/>
            <a:ext cx="9144000" cy="5400599"/>
          </a:xfrm>
        </p:spPr>
      </p:pic>
      <p:sp>
        <p:nvSpPr>
          <p:cNvPr id="10" name="Rectangle 9"/>
          <p:cNvSpPr/>
          <p:nvPr/>
        </p:nvSpPr>
        <p:spPr>
          <a:xfrm>
            <a:off x="0" y="1340768"/>
            <a:ext cx="9144000" cy="5517232"/>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disaster risk concepts">
            <a:extLst>
              <a:ext uri="{FF2B5EF4-FFF2-40B4-BE49-F238E27FC236}">
                <a16:creationId xmlns:a16="http://schemas.microsoft.com/office/drawing/2014/main" id="{6CD138D5-B6BC-4C44-8A33-817F2E118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961" y="2041702"/>
            <a:ext cx="5882178" cy="44116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7DF511A-F6D3-4E8E-894E-2898B28FF0C1}"/>
              </a:ext>
            </a:extLst>
          </p:cNvPr>
          <p:cNvSpPr/>
          <p:nvPr/>
        </p:nvSpPr>
        <p:spPr>
          <a:xfrm>
            <a:off x="108931" y="1452080"/>
            <a:ext cx="2826100" cy="792781"/>
          </a:xfrm>
          <a:prstGeom prst="rect">
            <a:avLst/>
          </a:prstGeom>
          <a:solidFill>
            <a:schemeClr val="tx1"/>
          </a:solidFill>
        </p:spPr>
        <p:txBody>
          <a:bodyPr wrap="square">
            <a:spAutoFit/>
          </a:bodyPr>
          <a:lstStyle/>
          <a:p>
            <a:pPr>
              <a:lnSpc>
                <a:spcPct val="150000"/>
              </a:lnSpc>
            </a:pPr>
            <a:r>
              <a:rPr lang="en-ZA" sz="1600" b="1" dirty="0">
                <a:solidFill>
                  <a:schemeClr val="bg1"/>
                </a:solidFill>
              </a:rPr>
              <a:t>CONCEPTS OF DISASTER RISK</a:t>
            </a:r>
          </a:p>
          <a:p>
            <a:pPr>
              <a:lnSpc>
                <a:spcPct val="150000"/>
              </a:lnSpc>
            </a:pPr>
            <a:endParaRPr lang="en-ZA" sz="1600" b="1" dirty="0">
              <a:solidFill>
                <a:schemeClr val="bg1"/>
              </a:solidFill>
            </a:endParaRPr>
          </a:p>
        </p:txBody>
      </p:sp>
      <p:sp>
        <p:nvSpPr>
          <p:cNvPr id="12" name="Rectangle 11">
            <a:extLst>
              <a:ext uri="{FF2B5EF4-FFF2-40B4-BE49-F238E27FC236}">
                <a16:creationId xmlns:a16="http://schemas.microsoft.com/office/drawing/2014/main" id="{B996FDD4-291A-4845-94D2-924B8AE6F7C9}"/>
              </a:ext>
            </a:extLst>
          </p:cNvPr>
          <p:cNvSpPr/>
          <p:nvPr/>
        </p:nvSpPr>
        <p:spPr>
          <a:xfrm>
            <a:off x="1547664" y="3445941"/>
            <a:ext cx="1732756" cy="605009"/>
          </a:xfrm>
          <a:prstGeom prst="rect">
            <a:avLst/>
          </a:prstGeom>
          <a:solidFill>
            <a:srgbClr val="92D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Energy</a:t>
            </a:r>
          </a:p>
        </p:txBody>
      </p:sp>
      <p:sp>
        <p:nvSpPr>
          <p:cNvPr id="13" name="Rectangle 12">
            <a:extLst>
              <a:ext uri="{FF2B5EF4-FFF2-40B4-BE49-F238E27FC236}">
                <a16:creationId xmlns:a16="http://schemas.microsoft.com/office/drawing/2014/main" id="{AE2677F4-F842-49B5-98BE-05A59EDF6562}"/>
              </a:ext>
            </a:extLst>
          </p:cNvPr>
          <p:cNvSpPr/>
          <p:nvPr/>
        </p:nvSpPr>
        <p:spPr>
          <a:xfrm>
            <a:off x="1547664" y="4118528"/>
            <a:ext cx="1732756" cy="605009"/>
          </a:xfrm>
          <a:prstGeom prst="rect">
            <a:avLst/>
          </a:prstGeom>
          <a:solidFill>
            <a:srgbClr val="EEA172">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Sensitivity</a:t>
            </a:r>
          </a:p>
        </p:txBody>
      </p:sp>
      <p:sp>
        <p:nvSpPr>
          <p:cNvPr id="14" name="Rectangle 13">
            <a:extLst>
              <a:ext uri="{FF2B5EF4-FFF2-40B4-BE49-F238E27FC236}">
                <a16:creationId xmlns:a16="http://schemas.microsoft.com/office/drawing/2014/main" id="{1E86E509-D0C4-4508-8179-257E4930CE2A}"/>
              </a:ext>
            </a:extLst>
          </p:cNvPr>
          <p:cNvSpPr/>
          <p:nvPr/>
        </p:nvSpPr>
        <p:spPr>
          <a:xfrm>
            <a:off x="1547664" y="4791115"/>
            <a:ext cx="1732756" cy="605009"/>
          </a:xfrm>
          <a:prstGeom prst="rect">
            <a:avLst/>
          </a:prstGeom>
          <a:solidFill>
            <a:schemeClr val="bg2">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Resilience</a:t>
            </a:r>
          </a:p>
        </p:txBody>
      </p:sp>
    </p:spTree>
    <p:extLst>
      <p:ext uri="{BB962C8B-B14F-4D97-AF65-F5344CB8AC3E}">
        <p14:creationId xmlns:p14="http://schemas.microsoft.com/office/powerpoint/2010/main" val="3554840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284" y="1268760"/>
            <a:ext cx="5267625" cy="557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91706" y="1268067"/>
            <a:ext cx="3056158" cy="792781"/>
          </a:xfrm>
          <a:prstGeom prst="rect">
            <a:avLst/>
          </a:prstGeom>
          <a:solidFill>
            <a:schemeClr val="tx1"/>
          </a:solidFill>
        </p:spPr>
        <p:txBody>
          <a:bodyPr wrap="square">
            <a:spAutoFit/>
          </a:bodyPr>
          <a:lstStyle/>
          <a:p>
            <a:pPr>
              <a:lnSpc>
                <a:spcPct val="150000"/>
              </a:lnSpc>
            </a:pPr>
            <a:r>
              <a:rPr lang="en-ZA" sz="1600" b="1" dirty="0">
                <a:solidFill>
                  <a:schemeClr val="bg1"/>
                </a:solidFill>
              </a:rPr>
              <a:t>VULNERABILITY ANALYSIS</a:t>
            </a:r>
          </a:p>
          <a:p>
            <a:pPr algn="r">
              <a:lnSpc>
                <a:spcPct val="150000"/>
              </a:lnSpc>
            </a:pPr>
            <a:r>
              <a:rPr lang="en-ZA" sz="1600" b="1" dirty="0">
                <a:solidFill>
                  <a:schemeClr val="bg1"/>
                </a:solidFill>
              </a:rPr>
              <a:t>Land use based Vulnerability</a:t>
            </a:r>
          </a:p>
        </p:txBody>
      </p:sp>
      <p:pic>
        <p:nvPicPr>
          <p:cNvPr id="7" name="Picture 6"/>
          <p:cNvPicPr>
            <a:picLocks noChangeAspect="1"/>
          </p:cNvPicPr>
          <p:nvPr/>
        </p:nvPicPr>
        <p:blipFill>
          <a:blip r:embed="rId4"/>
          <a:stretch>
            <a:fillRect/>
          </a:stretch>
        </p:blipFill>
        <p:spPr>
          <a:xfrm>
            <a:off x="30534" y="2916519"/>
            <a:ext cx="3677370" cy="3922026"/>
          </a:xfrm>
          <a:prstGeom prst="rect">
            <a:avLst/>
          </a:prstGeom>
        </p:spPr>
      </p:pic>
      <p:sp>
        <p:nvSpPr>
          <p:cNvPr id="8" name="TextBox 7"/>
          <p:cNvSpPr txBox="1"/>
          <p:nvPr/>
        </p:nvSpPr>
        <p:spPr>
          <a:xfrm>
            <a:off x="1187624" y="2281256"/>
            <a:ext cx="2410532" cy="584775"/>
          </a:xfrm>
          <a:prstGeom prst="rect">
            <a:avLst/>
          </a:prstGeom>
          <a:noFill/>
        </p:spPr>
        <p:txBody>
          <a:bodyPr wrap="none" rtlCol="0">
            <a:spAutoFit/>
          </a:bodyPr>
          <a:lstStyle/>
          <a:p>
            <a:pPr algn="r"/>
            <a:r>
              <a:rPr lang="en-ZA" sz="1600"/>
              <a:t>Land cover -</a:t>
            </a:r>
          </a:p>
          <a:p>
            <a:pPr algn="r"/>
            <a:r>
              <a:rPr lang="en-ZA" sz="1600"/>
              <a:t>Applying Weighted Ratings</a:t>
            </a:r>
            <a:endParaRPr lang="en-ZA" sz="1600" dirty="0"/>
          </a:p>
        </p:txBody>
      </p:sp>
    </p:spTree>
    <p:extLst>
      <p:ext uri="{BB962C8B-B14F-4D97-AF65-F5344CB8AC3E}">
        <p14:creationId xmlns:p14="http://schemas.microsoft.com/office/powerpoint/2010/main" val="184872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23928" y="1244161"/>
            <a:ext cx="5220072" cy="5613840"/>
          </a:xfrm>
          <a:prstGeom prst="rect">
            <a:avLst/>
          </a:prstGeom>
        </p:spPr>
      </p:pic>
      <p:pic>
        <p:nvPicPr>
          <p:cNvPr id="5" name="Picture 4"/>
          <p:cNvPicPr>
            <a:picLocks noChangeAspect="1"/>
          </p:cNvPicPr>
          <p:nvPr/>
        </p:nvPicPr>
        <p:blipFill>
          <a:blip r:embed="rId4"/>
          <a:stretch>
            <a:fillRect/>
          </a:stretch>
        </p:blipFill>
        <p:spPr>
          <a:xfrm>
            <a:off x="1475656" y="2304304"/>
            <a:ext cx="1872208" cy="980680"/>
          </a:xfrm>
          <a:prstGeom prst="rect">
            <a:avLst/>
          </a:prstGeom>
        </p:spPr>
      </p:pic>
      <p:sp>
        <p:nvSpPr>
          <p:cNvPr id="6" name="Rectangle 5">
            <a:extLst>
              <a:ext uri="{FF2B5EF4-FFF2-40B4-BE49-F238E27FC236}">
                <a16:creationId xmlns:a16="http://schemas.microsoft.com/office/drawing/2014/main" id="{CD2F887F-7E9E-4CEF-8EFA-59DD7E19C207}"/>
              </a:ext>
            </a:extLst>
          </p:cNvPr>
          <p:cNvSpPr/>
          <p:nvPr/>
        </p:nvSpPr>
        <p:spPr>
          <a:xfrm>
            <a:off x="291706" y="1268067"/>
            <a:ext cx="3056158" cy="792781"/>
          </a:xfrm>
          <a:prstGeom prst="rect">
            <a:avLst/>
          </a:prstGeom>
          <a:solidFill>
            <a:schemeClr val="tx1"/>
          </a:solidFill>
        </p:spPr>
        <p:txBody>
          <a:bodyPr wrap="square">
            <a:spAutoFit/>
          </a:bodyPr>
          <a:lstStyle/>
          <a:p>
            <a:pPr>
              <a:lnSpc>
                <a:spcPct val="150000"/>
              </a:lnSpc>
            </a:pPr>
            <a:r>
              <a:rPr lang="en-ZA" sz="1600" b="1" dirty="0">
                <a:solidFill>
                  <a:schemeClr val="bg1"/>
                </a:solidFill>
              </a:rPr>
              <a:t>VULNERABILITY ANALYSIS</a:t>
            </a:r>
          </a:p>
          <a:p>
            <a:pPr algn="r">
              <a:lnSpc>
                <a:spcPct val="150000"/>
              </a:lnSpc>
            </a:pPr>
            <a:r>
              <a:rPr lang="en-ZA" sz="1600" b="1" dirty="0">
                <a:solidFill>
                  <a:schemeClr val="bg1"/>
                </a:solidFill>
              </a:rPr>
              <a:t>Land use based Vulnerability</a:t>
            </a:r>
          </a:p>
        </p:txBody>
      </p:sp>
    </p:spTree>
    <p:extLst>
      <p:ext uri="{BB962C8B-B14F-4D97-AF65-F5344CB8AC3E}">
        <p14:creationId xmlns:p14="http://schemas.microsoft.com/office/powerpoint/2010/main" val="680871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59DA09-BA0A-44D7-A3A5-F2F782B9D08B}"/>
              </a:ext>
            </a:extLst>
          </p:cNvPr>
          <p:cNvSpPr/>
          <p:nvPr/>
        </p:nvSpPr>
        <p:spPr>
          <a:xfrm>
            <a:off x="4454568" y="4329212"/>
            <a:ext cx="4689432" cy="1481901"/>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65D0623-2EBF-4795-9C58-CF491E352519}"/>
              </a:ext>
            </a:extLst>
          </p:cNvPr>
          <p:cNvSpPr/>
          <p:nvPr/>
        </p:nvSpPr>
        <p:spPr>
          <a:xfrm>
            <a:off x="0" y="2847311"/>
            <a:ext cx="4463480" cy="14819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076531F-B1D1-4776-98F1-E88BCDC4F0E2}"/>
              </a:ext>
            </a:extLst>
          </p:cNvPr>
          <p:cNvSpPr/>
          <p:nvPr/>
        </p:nvSpPr>
        <p:spPr>
          <a:xfrm>
            <a:off x="4463480" y="2847312"/>
            <a:ext cx="4680520" cy="14819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560B00-3E45-4956-9F85-6E6D553DD111}"/>
              </a:ext>
            </a:extLst>
          </p:cNvPr>
          <p:cNvSpPr/>
          <p:nvPr/>
        </p:nvSpPr>
        <p:spPr>
          <a:xfrm>
            <a:off x="-34988" y="4329212"/>
            <a:ext cx="4498468" cy="146611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7932DA3-B1E5-4B46-9106-7DE7AEF4CAF5}"/>
              </a:ext>
            </a:extLst>
          </p:cNvPr>
          <p:cNvSpPr txBox="1">
            <a:spLocks/>
          </p:cNvSpPr>
          <p:nvPr/>
        </p:nvSpPr>
        <p:spPr>
          <a:xfrm>
            <a:off x="0" y="1307178"/>
            <a:ext cx="9137220" cy="778510"/>
          </a:xfrm>
          <a:prstGeom prst="rect">
            <a:avLst/>
          </a:prstGeom>
        </p:spPr>
        <p:txBody>
          <a:bodyPr>
            <a:normAutofit fontScale="97500"/>
          </a:bodyPr>
          <a:lstStyle/>
          <a:p>
            <a:pPr>
              <a:spcAft>
                <a:spcPts val="0"/>
              </a:spcAft>
            </a:pPr>
            <a:r>
              <a:rPr lang="en-ZA" sz="2400" kern="1200" dirty="0">
                <a:solidFill>
                  <a:schemeClr val="accent6">
                    <a:lumMod val="50000"/>
                  </a:schemeClr>
                </a:solidFill>
                <a:effectLst/>
                <a:latin typeface="Calibri Light" panose="020F0302020204030204" pitchFamily="34" charset="0"/>
                <a:ea typeface="Times New Roman" panose="02020603050405020304" pitchFamily="18" charset="0"/>
              </a:rPr>
              <a:t>Perspectives on Interoperability   </a:t>
            </a:r>
            <a:r>
              <a:rPr lang="en-ZA" sz="1600" kern="1200" dirty="0">
                <a:solidFill>
                  <a:schemeClr val="accent6">
                    <a:lumMod val="50000"/>
                  </a:schemeClr>
                </a:solidFill>
                <a:effectLst/>
                <a:latin typeface="Calibri Light" panose="020F0302020204030204" pitchFamily="34" charset="0"/>
                <a:ea typeface="Times New Roman" panose="02020603050405020304" pitchFamily="18" charset="0"/>
              </a:rPr>
              <a:t>(</a:t>
            </a:r>
            <a:r>
              <a:rPr lang="en-ZA" sz="1600" dirty="0">
                <a:solidFill>
                  <a:schemeClr val="accent6">
                    <a:lumMod val="50000"/>
                  </a:schemeClr>
                </a:solidFill>
                <a:latin typeface="Calibri Light" panose="020F0302020204030204" pitchFamily="34" charset="0"/>
                <a:ea typeface="Times New Roman" panose="02020603050405020304" pitchFamily="18" charset="0"/>
              </a:rPr>
              <a:t>Just scratching the surface here)</a:t>
            </a:r>
            <a:endParaRPr lang="en-ZA" sz="1600" kern="1200" dirty="0">
              <a:solidFill>
                <a:schemeClr val="accent6">
                  <a:lumMod val="50000"/>
                </a:schemeClr>
              </a:solidFill>
              <a:effectLst/>
              <a:latin typeface="Calibri Light" panose="020F0302020204030204" pitchFamily="34" charset="0"/>
              <a:ea typeface="Times New Roman" panose="02020603050405020304" pitchFamily="18" charset="0"/>
            </a:endParaRPr>
          </a:p>
        </p:txBody>
      </p:sp>
      <p:sp>
        <p:nvSpPr>
          <p:cNvPr id="2" name="Rectangle 1">
            <a:extLst>
              <a:ext uri="{FF2B5EF4-FFF2-40B4-BE49-F238E27FC236}">
                <a16:creationId xmlns:a16="http://schemas.microsoft.com/office/drawing/2014/main" id="{B636C170-93C5-471B-BB85-5AFBD8D441BA}"/>
              </a:ext>
            </a:extLst>
          </p:cNvPr>
          <p:cNvSpPr/>
          <p:nvPr/>
        </p:nvSpPr>
        <p:spPr>
          <a:xfrm>
            <a:off x="140118" y="1881818"/>
            <a:ext cx="8856984" cy="607539"/>
          </a:xfrm>
          <a:prstGeom prst="rect">
            <a:avLst/>
          </a:prstGeom>
        </p:spPr>
        <p:txBody>
          <a:bodyPr wrap="square">
            <a:spAutoFit/>
          </a:bodyPr>
          <a:lstStyle/>
          <a:p>
            <a:pPr algn="just">
              <a:lnSpc>
                <a:spcPct val="107000"/>
              </a:lnSpc>
              <a:spcAft>
                <a:spcPts val="800"/>
              </a:spcAft>
            </a:pPr>
            <a:r>
              <a:rPr lang="en-ZA" sz="1600" dirty="0">
                <a:latin typeface="Calibri" panose="020F0502020204030204" pitchFamily="34" charset="0"/>
                <a:ea typeface="Calibri" panose="020F0502020204030204" pitchFamily="34" charset="0"/>
                <a:cs typeface="Times New Roman" panose="02020603050405020304" pitchFamily="18" charset="0"/>
              </a:rPr>
              <a:t>Interoperability has been a goal of the computer industry for years.  In the GIS arena interoperability has been a serious concern since the late 1970s.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6B867E8-05DB-4CFD-8034-A9C943918198}"/>
              </a:ext>
            </a:extLst>
          </p:cNvPr>
          <p:cNvSpPr/>
          <p:nvPr/>
        </p:nvSpPr>
        <p:spPr>
          <a:xfrm>
            <a:off x="-3390" y="2883884"/>
            <a:ext cx="4572000" cy="1264642"/>
          </a:xfrm>
          <a:prstGeom prst="rect">
            <a:avLst/>
          </a:prstGeom>
        </p:spPr>
        <p:txBody>
          <a:bodyPr>
            <a:spAutoFit/>
          </a:bodyPr>
          <a:lstStyle/>
          <a:p>
            <a:pPr>
              <a:lnSpc>
                <a:spcPct val="107000"/>
              </a:lnSpc>
              <a:spcAft>
                <a:spcPts val="800"/>
              </a:spcAft>
            </a:pPr>
            <a:r>
              <a:rPr lang="en-ZA"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term ‘interoperability’ has a range of meanings, but all focus on the ability to move easily from one system to another (Sondheim </a:t>
            </a:r>
            <a:r>
              <a:rPr lang="en-ZA" sz="18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et. al.,</a:t>
            </a:r>
            <a:r>
              <a:rPr lang="en-ZA"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 1997)</a:t>
            </a:r>
            <a:endParaRPr lang="en-ZA"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D2A2451A-7004-4BBD-9AA8-9CD9DFB0D215}"/>
              </a:ext>
            </a:extLst>
          </p:cNvPr>
          <p:cNvSpPr/>
          <p:nvPr/>
        </p:nvSpPr>
        <p:spPr>
          <a:xfrm>
            <a:off x="4420888" y="2793915"/>
            <a:ext cx="4716332" cy="1469826"/>
          </a:xfrm>
          <a:prstGeom prst="rect">
            <a:avLst/>
          </a:prstGeom>
        </p:spPr>
        <p:txBody>
          <a:bodyPr wrap="square">
            <a:spAutoFit/>
          </a:bodyPr>
          <a:lstStyle/>
          <a:p>
            <a:pPr>
              <a:lnSpc>
                <a:spcPct val="107000"/>
              </a:lnSpc>
              <a:spcAft>
                <a:spcPts val="800"/>
              </a:spcAft>
            </a:pPr>
            <a:r>
              <a:rPr lang="en-ZA" sz="18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“Interoperability is at its best when it is implemented to support real world workflows.”</a:t>
            </a:r>
          </a:p>
          <a:p>
            <a:pPr algn="r">
              <a:lnSpc>
                <a:spcPct val="107000"/>
              </a:lnSpc>
              <a:spcAft>
                <a:spcPts val="800"/>
              </a:spcAft>
            </a:pPr>
            <a:r>
              <a:rPr lang="en-ZA" sz="18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(Geospatial World, 2010)</a:t>
            </a:r>
          </a:p>
          <a:p>
            <a:pPr marL="342900" lvl="0" indent="-342900">
              <a:lnSpc>
                <a:spcPct val="107000"/>
              </a:lnSpc>
              <a:spcAft>
                <a:spcPts val="800"/>
              </a:spcAft>
              <a:buFont typeface="Wingdings" panose="05000000000000000000" pitchFamily="2" charset="2"/>
              <a:buChar char=""/>
            </a:pPr>
            <a:r>
              <a:rPr lang="en-ZA" sz="1800" dirty="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rPr>
              <a:t>Organisational Interoperability</a:t>
            </a:r>
            <a:endParaRPr lang="en-ZA" sz="18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A26CDB82-F61F-4F1E-B4CA-442CFF9ADD18}"/>
              </a:ext>
            </a:extLst>
          </p:cNvPr>
          <p:cNvSpPr/>
          <p:nvPr/>
        </p:nvSpPr>
        <p:spPr>
          <a:xfrm>
            <a:off x="4463480" y="4327635"/>
            <a:ext cx="4716332" cy="1469826"/>
          </a:xfrm>
          <a:prstGeom prst="rect">
            <a:avLst/>
          </a:prstGeom>
        </p:spPr>
        <p:txBody>
          <a:bodyPr wrap="square">
            <a:spAutoFit/>
          </a:bodyPr>
          <a:lstStyle/>
          <a:p>
            <a:pPr>
              <a:lnSpc>
                <a:spcPct val="107000"/>
              </a:lnSpc>
              <a:spcAft>
                <a:spcPts val="800"/>
              </a:spcAft>
            </a:pPr>
            <a:r>
              <a:rPr lang="en-GB"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Interoperability is “when technologies shake hands”</a:t>
            </a:r>
          </a:p>
          <a:p>
            <a:pPr algn="r">
              <a:lnSpc>
                <a:spcPct val="107000"/>
              </a:lnSpc>
              <a:spcAft>
                <a:spcPts val="800"/>
              </a:spcAft>
            </a:pPr>
            <a:r>
              <a:rPr lang="en-GB"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(Geospatial World, 2010)</a:t>
            </a:r>
          </a:p>
          <a:p>
            <a:pPr marL="342900" indent="-342900">
              <a:lnSpc>
                <a:spcPct val="107000"/>
              </a:lnSpc>
              <a:spcAft>
                <a:spcPts val="800"/>
              </a:spcAft>
              <a:buFont typeface="Wingdings" panose="05000000000000000000" pitchFamily="2" charset="2"/>
              <a:buChar char=""/>
            </a:pPr>
            <a:r>
              <a:rPr lang="en-GB" sz="1800" dirty="0">
                <a:solidFill>
                  <a:schemeClr val="bg1"/>
                </a:solidFill>
                <a:latin typeface="Calibri" panose="020F0502020204030204" pitchFamily="34" charset="0"/>
                <a:cs typeface="Times New Roman" panose="02020603050405020304" pitchFamily="18" charset="0"/>
              </a:rPr>
              <a:t>Technological Interoperability</a:t>
            </a:r>
          </a:p>
        </p:txBody>
      </p:sp>
      <p:sp>
        <p:nvSpPr>
          <p:cNvPr id="15" name="Rectangle 14">
            <a:extLst>
              <a:ext uri="{FF2B5EF4-FFF2-40B4-BE49-F238E27FC236}">
                <a16:creationId xmlns:a16="http://schemas.microsoft.com/office/drawing/2014/main" id="{202BB560-A1E5-4466-A44C-6A69DA0277CF}"/>
              </a:ext>
            </a:extLst>
          </p:cNvPr>
          <p:cNvSpPr/>
          <p:nvPr/>
        </p:nvSpPr>
        <p:spPr>
          <a:xfrm>
            <a:off x="-79570" y="4360801"/>
            <a:ext cx="4572000" cy="1323439"/>
          </a:xfrm>
          <a:prstGeom prst="rect">
            <a:avLst/>
          </a:prstGeom>
        </p:spPr>
        <p:txBody>
          <a:bodyPr>
            <a:spAutoFit/>
          </a:bodyPr>
          <a:lstStyle/>
          <a:p>
            <a:pPr algn="just"/>
            <a:r>
              <a:rPr lang="pt-BR" sz="1600" dirty="0"/>
              <a:t>The “ability of a collection of system components to share specified information and operate on that according to a shared operational semantics in order to achieve aspecific purpose in a given context” (Mans-Callejo &amp; Wachowicz, 2009 in Jones, 2013)</a:t>
            </a:r>
            <a:endParaRPr lang="en-ZA" sz="1600" dirty="0"/>
          </a:p>
        </p:txBody>
      </p:sp>
    </p:spTree>
    <p:extLst>
      <p:ext uri="{BB962C8B-B14F-4D97-AF65-F5344CB8AC3E}">
        <p14:creationId xmlns:p14="http://schemas.microsoft.com/office/powerpoint/2010/main" val="1945318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2059"/>
          <a:stretch/>
        </p:blipFill>
        <p:spPr bwMode="auto">
          <a:xfrm>
            <a:off x="291706" y="1937919"/>
            <a:ext cx="8676456"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1706" y="1089542"/>
            <a:ext cx="3096344" cy="792781"/>
          </a:xfrm>
          <a:prstGeom prst="rect">
            <a:avLst/>
          </a:prstGeom>
          <a:solidFill>
            <a:schemeClr val="tx1"/>
          </a:solidFill>
        </p:spPr>
        <p:txBody>
          <a:bodyPr wrap="square">
            <a:spAutoFit/>
          </a:bodyPr>
          <a:lstStyle/>
          <a:p>
            <a:pPr>
              <a:lnSpc>
                <a:spcPct val="150000"/>
              </a:lnSpc>
            </a:pPr>
            <a:r>
              <a:rPr lang="en-ZA" sz="1600" b="1" dirty="0">
                <a:solidFill>
                  <a:schemeClr val="bg1"/>
                </a:solidFill>
              </a:rPr>
              <a:t>FLOOD HAZARD ANALYSIS</a:t>
            </a:r>
          </a:p>
          <a:p>
            <a:pPr algn="r">
              <a:lnSpc>
                <a:spcPct val="150000"/>
              </a:lnSpc>
            </a:pPr>
            <a:r>
              <a:rPr lang="en-ZA" sz="1600" b="1" dirty="0">
                <a:solidFill>
                  <a:schemeClr val="bg1"/>
                </a:solidFill>
              </a:rPr>
              <a:t>Flow Energy : 23 713 data points</a:t>
            </a:r>
          </a:p>
        </p:txBody>
      </p:sp>
      <p:sp>
        <p:nvSpPr>
          <p:cNvPr id="2" name="Rectangle 1">
            <a:extLst>
              <a:ext uri="{FF2B5EF4-FFF2-40B4-BE49-F238E27FC236}">
                <a16:creationId xmlns:a16="http://schemas.microsoft.com/office/drawing/2014/main" id="{096D3B5C-6B05-4B21-8485-F8D8DC49F667}"/>
              </a:ext>
            </a:extLst>
          </p:cNvPr>
          <p:cNvSpPr/>
          <p:nvPr/>
        </p:nvSpPr>
        <p:spPr>
          <a:xfrm>
            <a:off x="4358640" y="2174420"/>
            <a:ext cx="933440" cy="216024"/>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ZA"/>
          </a:p>
        </p:txBody>
      </p:sp>
      <p:sp>
        <p:nvSpPr>
          <p:cNvPr id="7" name="Rectangle 6">
            <a:extLst>
              <a:ext uri="{FF2B5EF4-FFF2-40B4-BE49-F238E27FC236}">
                <a16:creationId xmlns:a16="http://schemas.microsoft.com/office/drawing/2014/main" id="{85887DF6-CD82-4430-839A-581884F751CC}"/>
              </a:ext>
            </a:extLst>
          </p:cNvPr>
          <p:cNvSpPr/>
          <p:nvPr/>
        </p:nvSpPr>
        <p:spPr>
          <a:xfrm>
            <a:off x="5341600" y="2174420"/>
            <a:ext cx="933440" cy="216024"/>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ZA"/>
          </a:p>
        </p:txBody>
      </p:sp>
      <p:sp>
        <p:nvSpPr>
          <p:cNvPr id="8" name="Rectangle 7">
            <a:extLst>
              <a:ext uri="{FF2B5EF4-FFF2-40B4-BE49-F238E27FC236}">
                <a16:creationId xmlns:a16="http://schemas.microsoft.com/office/drawing/2014/main" id="{1D4679FB-C88D-4059-B5C2-B0CFC9F07CEE}"/>
              </a:ext>
            </a:extLst>
          </p:cNvPr>
          <p:cNvSpPr/>
          <p:nvPr/>
        </p:nvSpPr>
        <p:spPr>
          <a:xfrm>
            <a:off x="6309320" y="2174420"/>
            <a:ext cx="933440" cy="216024"/>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ZA"/>
          </a:p>
        </p:txBody>
      </p:sp>
      <p:sp>
        <p:nvSpPr>
          <p:cNvPr id="9" name="Rectangle 8">
            <a:extLst>
              <a:ext uri="{FF2B5EF4-FFF2-40B4-BE49-F238E27FC236}">
                <a16:creationId xmlns:a16="http://schemas.microsoft.com/office/drawing/2014/main" id="{0D138A43-BFBB-4131-BDAB-DEB6EC965C36}"/>
              </a:ext>
            </a:extLst>
          </p:cNvPr>
          <p:cNvSpPr/>
          <p:nvPr/>
        </p:nvSpPr>
        <p:spPr>
          <a:xfrm>
            <a:off x="7618648" y="2174420"/>
            <a:ext cx="933440" cy="216024"/>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ZA"/>
          </a:p>
        </p:txBody>
      </p:sp>
      <p:pic>
        <p:nvPicPr>
          <p:cNvPr id="3" name="Picture 2">
            <a:extLst>
              <a:ext uri="{FF2B5EF4-FFF2-40B4-BE49-F238E27FC236}">
                <a16:creationId xmlns:a16="http://schemas.microsoft.com/office/drawing/2014/main" id="{17081000-F0AF-4692-879C-06DED2A873BA}"/>
              </a:ext>
            </a:extLst>
          </p:cNvPr>
          <p:cNvPicPr>
            <a:picLocks noChangeAspect="1"/>
          </p:cNvPicPr>
          <p:nvPr/>
        </p:nvPicPr>
        <p:blipFill>
          <a:blip r:embed="rId4"/>
          <a:stretch>
            <a:fillRect/>
          </a:stretch>
        </p:blipFill>
        <p:spPr>
          <a:xfrm>
            <a:off x="611560" y="3068960"/>
            <a:ext cx="4453512" cy="3730597"/>
          </a:xfrm>
          <a:prstGeom prst="rect">
            <a:avLst/>
          </a:prstGeom>
        </p:spPr>
      </p:pic>
      <p:pic>
        <p:nvPicPr>
          <p:cNvPr id="4" name="Picture 3">
            <a:extLst>
              <a:ext uri="{FF2B5EF4-FFF2-40B4-BE49-F238E27FC236}">
                <a16:creationId xmlns:a16="http://schemas.microsoft.com/office/drawing/2014/main" id="{235796AB-6764-4512-8E12-A71128B4C6CD}"/>
              </a:ext>
            </a:extLst>
          </p:cNvPr>
          <p:cNvPicPr>
            <a:picLocks noChangeAspect="1"/>
          </p:cNvPicPr>
          <p:nvPr/>
        </p:nvPicPr>
        <p:blipFill>
          <a:blip r:embed="rId5"/>
          <a:stretch>
            <a:fillRect/>
          </a:stretch>
        </p:blipFill>
        <p:spPr>
          <a:xfrm>
            <a:off x="3666513" y="3356992"/>
            <a:ext cx="5369983" cy="2346814"/>
          </a:xfrm>
          <a:prstGeom prst="rect">
            <a:avLst/>
          </a:prstGeom>
        </p:spPr>
      </p:pic>
      <p:sp>
        <p:nvSpPr>
          <p:cNvPr id="6" name="Rectangle 5">
            <a:extLst>
              <a:ext uri="{FF2B5EF4-FFF2-40B4-BE49-F238E27FC236}">
                <a16:creationId xmlns:a16="http://schemas.microsoft.com/office/drawing/2014/main" id="{96A6725E-4840-466C-833A-F0DE1F3C8134}"/>
              </a:ext>
            </a:extLst>
          </p:cNvPr>
          <p:cNvSpPr/>
          <p:nvPr/>
        </p:nvSpPr>
        <p:spPr>
          <a:xfrm>
            <a:off x="5019482" y="5780948"/>
            <a:ext cx="1577676" cy="307777"/>
          </a:xfrm>
          <a:prstGeom prst="rect">
            <a:avLst/>
          </a:prstGeom>
        </p:spPr>
        <p:txBody>
          <a:bodyPr wrap="none">
            <a:spAutoFit/>
          </a:bodyPr>
          <a:lstStyle/>
          <a:p>
            <a:r>
              <a:rPr lang="en-ZA" sz="1400" dirty="0">
                <a:latin typeface="ArialMT"/>
              </a:rPr>
              <a:t>Smith </a:t>
            </a:r>
            <a:r>
              <a:rPr lang="en-ZA" sz="1400" i="1" dirty="0">
                <a:latin typeface="ArialMT"/>
              </a:rPr>
              <a:t>et a</a:t>
            </a:r>
            <a:r>
              <a:rPr lang="en-ZA" sz="1400" dirty="0">
                <a:latin typeface="ArialMT"/>
              </a:rPr>
              <a:t>l., 2014</a:t>
            </a:r>
            <a:endParaRPr lang="en-ZA" dirty="0"/>
          </a:p>
        </p:txBody>
      </p:sp>
    </p:spTree>
    <p:extLst>
      <p:ext uri="{BB962C8B-B14F-4D97-AF65-F5344CB8AC3E}">
        <p14:creationId xmlns:p14="http://schemas.microsoft.com/office/powerpoint/2010/main" val="2713918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1706" y="1089542"/>
            <a:ext cx="3056158" cy="423449"/>
          </a:xfrm>
          <a:prstGeom prst="rect">
            <a:avLst/>
          </a:prstGeom>
          <a:solidFill>
            <a:schemeClr val="tx1"/>
          </a:solidFill>
        </p:spPr>
        <p:txBody>
          <a:bodyPr wrap="square">
            <a:spAutoFit/>
          </a:bodyPr>
          <a:lstStyle/>
          <a:p>
            <a:pPr>
              <a:lnSpc>
                <a:spcPct val="150000"/>
              </a:lnSpc>
            </a:pPr>
            <a:r>
              <a:rPr lang="en-ZA" sz="1600" b="1" dirty="0">
                <a:solidFill>
                  <a:schemeClr val="bg1"/>
                </a:solidFill>
              </a:rPr>
              <a:t>FLOOD HAZARD ANALYSIS</a:t>
            </a:r>
          </a:p>
        </p:txBody>
      </p:sp>
      <p:sp>
        <p:nvSpPr>
          <p:cNvPr id="8" name="TextBox 7"/>
          <p:cNvSpPr txBox="1"/>
          <p:nvPr/>
        </p:nvSpPr>
        <p:spPr>
          <a:xfrm>
            <a:off x="353883" y="2132856"/>
            <a:ext cx="2077620" cy="584775"/>
          </a:xfrm>
          <a:prstGeom prst="rect">
            <a:avLst/>
          </a:prstGeom>
          <a:noFill/>
        </p:spPr>
        <p:txBody>
          <a:bodyPr wrap="none" rtlCol="0">
            <a:spAutoFit/>
          </a:bodyPr>
          <a:lstStyle/>
          <a:p>
            <a:pPr algn="r"/>
            <a:r>
              <a:rPr lang="en-ZA" sz="1600" dirty="0"/>
              <a:t>Hazard Classification &amp;</a:t>
            </a:r>
          </a:p>
          <a:p>
            <a:pPr algn="r"/>
            <a:r>
              <a:rPr lang="en-ZA" sz="1600" dirty="0"/>
              <a:t>Visualisation</a:t>
            </a:r>
          </a:p>
        </p:txBody>
      </p:sp>
      <p:pic>
        <p:nvPicPr>
          <p:cNvPr id="3" name="Picture 2">
            <a:extLst>
              <a:ext uri="{FF2B5EF4-FFF2-40B4-BE49-F238E27FC236}">
                <a16:creationId xmlns:a16="http://schemas.microsoft.com/office/drawing/2014/main" id="{89861B4A-90B1-4F67-9A6F-A3863325CA7B}"/>
              </a:ext>
            </a:extLst>
          </p:cNvPr>
          <p:cNvPicPr>
            <a:picLocks noChangeAspect="1"/>
          </p:cNvPicPr>
          <p:nvPr/>
        </p:nvPicPr>
        <p:blipFill>
          <a:blip r:embed="rId3"/>
          <a:stretch>
            <a:fillRect/>
          </a:stretch>
        </p:blipFill>
        <p:spPr>
          <a:xfrm>
            <a:off x="2431503" y="2060848"/>
            <a:ext cx="6712498" cy="4797152"/>
          </a:xfrm>
          <a:prstGeom prst="rect">
            <a:avLst/>
          </a:prstGeom>
        </p:spPr>
      </p:pic>
    </p:spTree>
    <p:extLst>
      <p:ext uri="{BB962C8B-B14F-4D97-AF65-F5344CB8AC3E}">
        <p14:creationId xmlns:p14="http://schemas.microsoft.com/office/powerpoint/2010/main" val="1620865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D31A28FB-41AC-4B0C-B948-9A4AFCA3B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2" y="3074508"/>
            <a:ext cx="2242073" cy="139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1706" y="1117252"/>
            <a:ext cx="3096344" cy="792781"/>
          </a:xfrm>
          <a:prstGeom prst="rect">
            <a:avLst/>
          </a:prstGeom>
          <a:solidFill>
            <a:schemeClr val="tx1"/>
          </a:solidFill>
        </p:spPr>
        <p:txBody>
          <a:bodyPr wrap="square">
            <a:spAutoFit/>
          </a:bodyPr>
          <a:lstStyle/>
          <a:p>
            <a:pPr>
              <a:lnSpc>
                <a:spcPct val="150000"/>
              </a:lnSpc>
            </a:pPr>
            <a:r>
              <a:rPr lang="en-ZA" sz="1600" b="1" dirty="0">
                <a:solidFill>
                  <a:schemeClr val="bg1"/>
                </a:solidFill>
              </a:rPr>
              <a:t>SPATIAL DATA INTEGRATION</a:t>
            </a:r>
          </a:p>
          <a:p>
            <a:pPr algn="r">
              <a:lnSpc>
                <a:spcPct val="150000"/>
              </a:lnSpc>
            </a:pPr>
            <a:r>
              <a:rPr lang="en-ZA" sz="1600" b="1" dirty="0">
                <a:solidFill>
                  <a:schemeClr val="bg1"/>
                </a:solidFill>
              </a:rPr>
              <a:t>Creating Spatial Facets (</a:t>
            </a:r>
            <a:r>
              <a:rPr lang="en-ZA" sz="1600" b="1" dirty="0" err="1">
                <a:solidFill>
                  <a:schemeClr val="bg1"/>
                </a:solidFill>
              </a:rPr>
              <a:t>Geons</a:t>
            </a:r>
            <a:r>
              <a:rPr lang="en-ZA" sz="1600" b="1" dirty="0">
                <a:solidFill>
                  <a:schemeClr val="bg1"/>
                </a:solidFill>
              </a:rPr>
              <a: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750" y="1117252"/>
            <a:ext cx="5463249" cy="576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0" y="5013176"/>
            <a:ext cx="1646531" cy="1775901"/>
          </a:xfrm>
          <a:prstGeom prst="rect">
            <a:avLst/>
          </a:prstGeom>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3441" y="4374533"/>
            <a:ext cx="1820959" cy="1924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541513" y="3665334"/>
            <a:ext cx="420665"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t>
            </a:r>
          </a:p>
        </p:txBody>
      </p:sp>
      <p:sp>
        <p:nvSpPr>
          <p:cNvPr id="11" name="Rectangle 10"/>
          <p:cNvSpPr/>
          <p:nvPr/>
        </p:nvSpPr>
        <p:spPr>
          <a:xfrm>
            <a:off x="1137856" y="4255602"/>
            <a:ext cx="518647"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t>
            </a:r>
          </a:p>
        </p:txBody>
      </p:sp>
      <p:pic>
        <p:nvPicPr>
          <p:cNvPr id="12" name="Picture 11"/>
          <p:cNvPicPr>
            <a:picLocks noChangeAspect="1"/>
          </p:cNvPicPr>
          <p:nvPr/>
        </p:nvPicPr>
        <p:blipFill>
          <a:blip r:embed="rId7"/>
          <a:stretch>
            <a:fillRect/>
          </a:stretch>
        </p:blipFill>
        <p:spPr>
          <a:xfrm>
            <a:off x="1894150" y="2055902"/>
            <a:ext cx="1799957" cy="1935734"/>
          </a:xfrm>
          <a:prstGeom prst="rect">
            <a:avLst/>
          </a:prstGeom>
        </p:spPr>
      </p:pic>
      <p:sp>
        <p:nvSpPr>
          <p:cNvPr id="13" name="Rectangle 12"/>
          <p:cNvSpPr/>
          <p:nvPr/>
        </p:nvSpPr>
        <p:spPr>
          <a:xfrm>
            <a:off x="1326227" y="2292930"/>
            <a:ext cx="518647"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3779784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52454"/>
            <a:ext cx="8748464" cy="56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490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16" y="1266324"/>
            <a:ext cx="8562072" cy="554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660232" y="3501008"/>
            <a:ext cx="2016224" cy="1569660"/>
          </a:xfrm>
          <a:prstGeom prst="rect">
            <a:avLst/>
          </a:prstGeom>
          <a:solidFill>
            <a:schemeClr val="tx1"/>
          </a:solidFill>
        </p:spPr>
        <p:txBody>
          <a:bodyPr wrap="square">
            <a:spAutoFit/>
          </a:bodyPr>
          <a:lstStyle/>
          <a:p>
            <a:pPr algn="ctr">
              <a:lnSpc>
                <a:spcPct val="150000"/>
              </a:lnSpc>
            </a:pPr>
            <a:r>
              <a:rPr lang="en-ZA" sz="1600" b="1">
                <a:solidFill>
                  <a:schemeClr val="bg1"/>
                </a:solidFill>
              </a:rPr>
              <a:t>SQL queries</a:t>
            </a:r>
          </a:p>
          <a:p>
            <a:pPr algn="ctr">
              <a:lnSpc>
                <a:spcPct val="150000"/>
              </a:lnSpc>
            </a:pPr>
            <a:r>
              <a:rPr lang="en-ZA" sz="1200">
                <a:solidFill>
                  <a:schemeClr val="bg1"/>
                </a:solidFill>
              </a:rPr>
              <a:t>“inundation" =1 </a:t>
            </a:r>
          </a:p>
          <a:p>
            <a:pPr algn="ctr">
              <a:lnSpc>
                <a:spcPct val="150000"/>
              </a:lnSpc>
            </a:pPr>
            <a:r>
              <a:rPr lang="en-ZA" sz="1200">
                <a:solidFill>
                  <a:schemeClr val="bg1"/>
                </a:solidFill>
              </a:rPr>
              <a:t>AND “flowaccum"&gt;0 </a:t>
            </a:r>
          </a:p>
          <a:p>
            <a:pPr algn="ctr">
              <a:lnSpc>
                <a:spcPct val="150000"/>
              </a:lnSpc>
            </a:pPr>
            <a:r>
              <a:rPr lang="en-ZA" sz="1200">
                <a:solidFill>
                  <a:schemeClr val="bg1"/>
                </a:solidFill>
              </a:rPr>
              <a:t>AND "distance"&lt;51 </a:t>
            </a:r>
          </a:p>
          <a:p>
            <a:pPr algn="ctr">
              <a:lnSpc>
                <a:spcPct val="150000"/>
              </a:lnSpc>
            </a:pPr>
            <a:r>
              <a:rPr lang="en-ZA" sz="1200">
                <a:solidFill>
                  <a:schemeClr val="bg1"/>
                </a:solidFill>
              </a:rPr>
              <a:t>AND “vulnerability"&gt;1</a:t>
            </a:r>
            <a:endParaRPr lang="en-ZA" sz="1200" b="1">
              <a:solidFill>
                <a:schemeClr val="bg1"/>
              </a:solidFill>
            </a:endParaRPr>
          </a:p>
        </p:txBody>
      </p:sp>
      <p:sp>
        <p:nvSpPr>
          <p:cNvPr id="7" name="Rectangle 6"/>
          <p:cNvSpPr/>
          <p:nvPr/>
        </p:nvSpPr>
        <p:spPr>
          <a:xfrm>
            <a:off x="313604" y="1251499"/>
            <a:ext cx="1548172" cy="646331"/>
          </a:xfrm>
          <a:prstGeom prst="rect">
            <a:avLst/>
          </a:prstGeom>
          <a:solidFill>
            <a:schemeClr val="tx1"/>
          </a:solidFill>
        </p:spPr>
        <p:txBody>
          <a:bodyPr wrap="square">
            <a:spAutoFit/>
          </a:bodyPr>
          <a:lstStyle/>
          <a:p>
            <a:pPr>
              <a:lnSpc>
                <a:spcPct val="150000"/>
              </a:lnSpc>
            </a:pPr>
            <a:r>
              <a:rPr lang="en-ZA" sz="1600" b="1">
                <a:solidFill>
                  <a:schemeClr val="bg1"/>
                </a:solidFill>
              </a:rPr>
              <a:t>SPATIAL QUERY</a:t>
            </a:r>
          </a:p>
          <a:p>
            <a:pPr>
              <a:lnSpc>
                <a:spcPct val="150000"/>
              </a:lnSpc>
            </a:pPr>
            <a:endParaRPr lang="en-ZA" sz="800" b="1">
              <a:solidFill>
                <a:schemeClr val="bg1"/>
              </a:solidFill>
            </a:endParaRPr>
          </a:p>
        </p:txBody>
      </p:sp>
    </p:spTree>
    <p:extLst>
      <p:ext uri="{BB962C8B-B14F-4D97-AF65-F5344CB8AC3E}">
        <p14:creationId xmlns:p14="http://schemas.microsoft.com/office/powerpoint/2010/main" val="2373082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1706" y="1089542"/>
            <a:ext cx="3056158" cy="830997"/>
          </a:xfrm>
          <a:prstGeom prst="rect">
            <a:avLst/>
          </a:prstGeom>
          <a:solidFill>
            <a:schemeClr val="tx1"/>
          </a:solidFill>
        </p:spPr>
        <p:txBody>
          <a:bodyPr wrap="square">
            <a:spAutoFit/>
          </a:bodyPr>
          <a:lstStyle/>
          <a:p>
            <a:pPr>
              <a:lnSpc>
                <a:spcPct val="150000"/>
              </a:lnSpc>
            </a:pPr>
            <a:r>
              <a:rPr lang="en-ZA" sz="1600" b="1">
                <a:solidFill>
                  <a:schemeClr val="bg1"/>
                </a:solidFill>
              </a:rPr>
              <a:t>SPATIAL QUERY</a:t>
            </a:r>
            <a:endParaRPr lang="en-ZA" sz="1600" b="1" dirty="0">
              <a:solidFill>
                <a:schemeClr val="bg1"/>
              </a:solidFill>
            </a:endParaRPr>
          </a:p>
          <a:p>
            <a:pPr algn="r">
              <a:lnSpc>
                <a:spcPct val="150000"/>
              </a:lnSpc>
            </a:pPr>
            <a:r>
              <a:rPr lang="en-ZA" sz="1600" b="1">
                <a:solidFill>
                  <a:schemeClr val="bg1"/>
                </a:solidFill>
              </a:rPr>
              <a:t>Flow Energy Based Hazard</a:t>
            </a:r>
            <a:endParaRPr lang="en-ZA" sz="1600" b="1" dirty="0">
              <a:solidFill>
                <a:schemeClr val="bg1"/>
              </a:solidFill>
            </a:endParaRPr>
          </a:p>
        </p:txBody>
      </p:sp>
      <p:pic>
        <p:nvPicPr>
          <p:cNvPr id="6" name="Picture 5"/>
          <p:cNvPicPr/>
          <p:nvPr/>
        </p:nvPicPr>
        <p:blipFill>
          <a:blip r:embed="rId3"/>
          <a:stretch>
            <a:fillRect/>
          </a:stretch>
        </p:blipFill>
        <p:spPr>
          <a:xfrm>
            <a:off x="2123728" y="1920540"/>
            <a:ext cx="6944070" cy="4846026"/>
          </a:xfrm>
          <a:prstGeom prst="rect">
            <a:avLst/>
          </a:prstGeom>
        </p:spPr>
      </p:pic>
    </p:spTree>
    <p:extLst>
      <p:ext uri="{BB962C8B-B14F-4D97-AF65-F5344CB8AC3E}">
        <p14:creationId xmlns:p14="http://schemas.microsoft.com/office/powerpoint/2010/main" val="2762763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1706" y="1089542"/>
            <a:ext cx="3056158" cy="830997"/>
          </a:xfrm>
          <a:prstGeom prst="rect">
            <a:avLst/>
          </a:prstGeom>
          <a:solidFill>
            <a:schemeClr val="tx1"/>
          </a:solidFill>
        </p:spPr>
        <p:txBody>
          <a:bodyPr wrap="square">
            <a:spAutoFit/>
          </a:bodyPr>
          <a:lstStyle/>
          <a:p>
            <a:pPr>
              <a:lnSpc>
                <a:spcPct val="150000"/>
              </a:lnSpc>
            </a:pPr>
            <a:r>
              <a:rPr lang="en-ZA" sz="1600" b="1">
                <a:solidFill>
                  <a:schemeClr val="bg1"/>
                </a:solidFill>
              </a:rPr>
              <a:t>SPATIAL QUERY</a:t>
            </a:r>
            <a:endParaRPr lang="en-ZA" sz="1600" b="1" dirty="0">
              <a:solidFill>
                <a:schemeClr val="bg1"/>
              </a:solidFill>
            </a:endParaRPr>
          </a:p>
          <a:p>
            <a:pPr algn="r">
              <a:lnSpc>
                <a:spcPct val="150000"/>
              </a:lnSpc>
            </a:pPr>
            <a:r>
              <a:rPr lang="en-ZA" sz="1600" b="1">
                <a:solidFill>
                  <a:schemeClr val="bg1"/>
                </a:solidFill>
              </a:rPr>
              <a:t>Land Use Based Vulnerability</a:t>
            </a:r>
            <a:endParaRPr lang="en-ZA" sz="1600" b="1" dirty="0">
              <a:solidFill>
                <a:schemeClr val="bg1"/>
              </a:solidFill>
            </a:endParaRPr>
          </a:p>
        </p:txBody>
      </p:sp>
      <p:pic>
        <p:nvPicPr>
          <p:cNvPr id="5" name="Picture 4"/>
          <p:cNvPicPr/>
          <p:nvPr/>
        </p:nvPicPr>
        <p:blipFill>
          <a:blip r:embed="rId3"/>
          <a:stretch>
            <a:fillRect/>
          </a:stretch>
        </p:blipFill>
        <p:spPr>
          <a:xfrm>
            <a:off x="2144510" y="1931317"/>
            <a:ext cx="6912768" cy="4854916"/>
          </a:xfrm>
          <a:prstGeom prst="rect">
            <a:avLst/>
          </a:prstGeom>
        </p:spPr>
      </p:pic>
    </p:spTree>
    <p:extLst>
      <p:ext uri="{BB962C8B-B14F-4D97-AF65-F5344CB8AC3E}">
        <p14:creationId xmlns:p14="http://schemas.microsoft.com/office/powerpoint/2010/main" val="2489386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9039" y="2132856"/>
            <a:ext cx="2016224" cy="1938992"/>
          </a:xfrm>
          <a:prstGeom prst="rect">
            <a:avLst/>
          </a:prstGeom>
          <a:solidFill>
            <a:schemeClr val="tx1"/>
          </a:solidFill>
        </p:spPr>
        <p:txBody>
          <a:bodyPr wrap="square">
            <a:spAutoFit/>
          </a:bodyPr>
          <a:lstStyle/>
          <a:p>
            <a:pPr algn="ctr">
              <a:lnSpc>
                <a:spcPct val="150000"/>
              </a:lnSpc>
            </a:pPr>
            <a:r>
              <a:rPr lang="en-ZA" sz="1600" b="1" dirty="0">
                <a:solidFill>
                  <a:schemeClr val="bg1"/>
                </a:solidFill>
              </a:rPr>
              <a:t>Spatial SQL queries</a:t>
            </a:r>
          </a:p>
          <a:p>
            <a:pPr algn="ctr">
              <a:lnSpc>
                <a:spcPct val="150000"/>
              </a:lnSpc>
            </a:pPr>
            <a:r>
              <a:rPr lang="en-ZA" sz="1600" dirty="0">
                <a:solidFill>
                  <a:schemeClr val="bg1"/>
                </a:solidFill>
              </a:rPr>
              <a:t>Extracting Human Settlements and Agric Production Areas at Risk</a:t>
            </a:r>
            <a:endParaRPr lang="en-ZA" sz="1600" b="1" dirty="0">
              <a:solidFill>
                <a:schemeClr val="bg1"/>
              </a:solidFill>
            </a:endParaRPr>
          </a:p>
        </p:txBody>
      </p:sp>
      <p:sp>
        <p:nvSpPr>
          <p:cNvPr id="7" name="Rectangle 6"/>
          <p:cNvSpPr/>
          <p:nvPr/>
        </p:nvSpPr>
        <p:spPr>
          <a:xfrm>
            <a:off x="313604" y="1251499"/>
            <a:ext cx="4186388" cy="646331"/>
          </a:xfrm>
          <a:prstGeom prst="rect">
            <a:avLst/>
          </a:prstGeom>
          <a:solidFill>
            <a:schemeClr val="tx1"/>
          </a:solidFill>
        </p:spPr>
        <p:txBody>
          <a:bodyPr wrap="square">
            <a:spAutoFit/>
          </a:bodyPr>
          <a:lstStyle/>
          <a:p>
            <a:pPr>
              <a:lnSpc>
                <a:spcPct val="150000"/>
              </a:lnSpc>
            </a:pPr>
            <a:r>
              <a:rPr lang="en-ZA" sz="1600" b="1" dirty="0">
                <a:solidFill>
                  <a:schemeClr val="bg1"/>
                </a:solidFill>
              </a:rPr>
              <a:t>SPATIAL QUERY – SETTLEMENTS AT RISK</a:t>
            </a:r>
          </a:p>
          <a:p>
            <a:pPr>
              <a:lnSpc>
                <a:spcPct val="150000"/>
              </a:lnSpc>
            </a:pPr>
            <a:endParaRPr lang="en-ZA" sz="800" b="1" dirty="0">
              <a:solidFill>
                <a:schemeClr val="bg1"/>
              </a:solidFill>
            </a:endParaRPr>
          </a:p>
        </p:txBody>
      </p:sp>
      <p:pic>
        <p:nvPicPr>
          <p:cNvPr id="9" name="Picture 8"/>
          <p:cNvPicPr/>
          <p:nvPr/>
        </p:nvPicPr>
        <p:blipFill>
          <a:blip r:embed="rId3"/>
          <a:stretch>
            <a:fillRect/>
          </a:stretch>
        </p:blipFill>
        <p:spPr>
          <a:xfrm>
            <a:off x="152398" y="2132856"/>
            <a:ext cx="6651850" cy="4293354"/>
          </a:xfrm>
          <a:prstGeom prst="rect">
            <a:avLst/>
          </a:prstGeom>
        </p:spPr>
      </p:pic>
    </p:spTree>
    <p:extLst>
      <p:ext uri="{BB962C8B-B14F-4D97-AF65-F5344CB8AC3E}">
        <p14:creationId xmlns:p14="http://schemas.microsoft.com/office/powerpoint/2010/main" val="3598381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49039" y="2132856"/>
            <a:ext cx="2016224" cy="1200329"/>
          </a:xfrm>
          <a:prstGeom prst="rect">
            <a:avLst/>
          </a:prstGeom>
          <a:solidFill>
            <a:schemeClr val="tx1"/>
          </a:solidFill>
        </p:spPr>
        <p:txBody>
          <a:bodyPr wrap="square">
            <a:spAutoFit/>
          </a:bodyPr>
          <a:lstStyle/>
          <a:p>
            <a:pPr algn="ctr">
              <a:lnSpc>
                <a:spcPct val="150000"/>
              </a:lnSpc>
            </a:pPr>
            <a:r>
              <a:rPr lang="en-ZA" sz="1600" b="1" dirty="0">
                <a:solidFill>
                  <a:schemeClr val="bg1"/>
                </a:solidFill>
              </a:rPr>
              <a:t>Spatial SQL queries</a:t>
            </a:r>
          </a:p>
          <a:p>
            <a:pPr algn="ctr">
              <a:lnSpc>
                <a:spcPct val="150000"/>
              </a:lnSpc>
            </a:pPr>
            <a:r>
              <a:rPr lang="en-ZA" sz="1600" dirty="0">
                <a:solidFill>
                  <a:schemeClr val="bg1"/>
                </a:solidFill>
              </a:rPr>
              <a:t>Extracting Road Surfaces at Risk</a:t>
            </a:r>
            <a:endParaRPr lang="en-ZA" sz="1600" b="1" dirty="0">
              <a:solidFill>
                <a:schemeClr val="bg1"/>
              </a:solidFill>
            </a:endParaRPr>
          </a:p>
        </p:txBody>
      </p:sp>
      <p:sp>
        <p:nvSpPr>
          <p:cNvPr id="7" name="Rectangle 6"/>
          <p:cNvSpPr/>
          <p:nvPr/>
        </p:nvSpPr>
        <p:spPr>
          <a:xfrm>
            <a:off x="313604" y="1251499"/>
            <a:ext cx="5194500" cy="627288"/>
          </a:xfrm>
          <a:prstGeom prst="rect">
            <a:avLst/>
          </a:prstGeom>
          <a:solidFill>
            <a:schemeClr val="tx1"/>
          </a:solidFill>
        </p:spPr>
        <p:txBody>
          <a:bodyPr wrap="square">
            <a:spAutoFit/>
          </a:bodyPr>
          <a:lstStyle/>
          <a:p>
            <a:pPr>
              <a:lnSpc>
                <a:spcPct val="150000"/>
              </a:lnSpc>
            </a:pPr>
            <a:r>
              <a:rPr lang="en-ZA" sz="1600" b="1" dirty="0">
                <a:solidFill>
                  <a:schemeClr val="bg1"/>
                </a:solidFill>
              </a:rPr>
              <a:t>SPATIAL QUERY – CRITICAL INFRASTRUCTURE AT RISK</a:t>
            </a:r>
          </a:p>
          <a:p>
            <a:pPr>
              <a:lnSpc>
                <a:spcPct val="150000"/>
              </a:lnSpc>
            </a:pPr>
            <a:endParaRPr lang="en-ZA" sz="800" b="1" dirty="0">
              <a:solidFill>
                <a:schemeClr val="bg1"/>
              </a:solidFill>
            </a:endParaRPr>
          </a:p>
        </p:txBody>
      </p:sp>
      <p:pic>
        <p:nvPicPr>
          <p:cNvPr id="6" name="Picture 3">
            <a:extLst>
              <a:ext uri="{FF2B5EF4-FFF2-40B4-BE49-F238E27FC236}">
                <a16:creationId xmlns:a16="http://schemas.microsoft.com/office/drawing/2014/main" id="{1C823DDE-03E2-4AA4-847D-0AD12BD3B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78" y="2113825"/>
            <a:ext cx="6465884" cy="462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a:extLst>
              <a:ext uri="{FF2B5EF4-FFF2-40B4-BE49-F238E27FC236}">
                <a16:creationId xmlns:a16="http://schemas.microsoft.com/office/drawing/2014/main" id="{3E746CCC-EE70-4016-8C34-A787E32FB8FB}"/>
              </a:ext>
            </a:extLst>
          </p:cNvPr>
          <p:cNvGrpSpPr/>
          <p:nvPr/>
        </p:nvGrpSpPr>
        <p:grpSpPr>
          <a:xfrm>
            <a:off x="1237719" y="2139047"/>
            <a:ext cx="4572001" cy="4577097"/>
            <a:chOff x="276288" y="1975200"/>
            <a:chExt cx="4572001" cy="4577097"/>
          </a:xfrm>
        </p:grpSpPr>
        <p:sp>
          <p:nvSpPr>
            <p:cNvPr id="10" name="Rectangle 9">
              <a:extLst>
                <a:ext uri="{FF2B5EF4-FFF2-40B4-BE49-F238E27FC236}">
                  <a16:creationId xmlns:a16="http://schemas.microsoft.com/office/drawing/2014/main" id="{F8716044-F451-47C2-8AED-F788100085D3}"/>
                </a:ext>
              </a:extLst>
            </p:cNvPr>
            <p:cNvSpPr/>
            <p:nvPr/>
          </p:nvSpPr>
          <p:spPr>
            <a:xfrm>
              <a:off x="2562289" y="3573016"/>
              <a:ext cx="2286000" cy="2979281"/>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2D/3D Model</a:t>
              </a:r>
            </a:p>
            <a:p>
              <a:pPr algn="ctr"/>
              <a:endParaRPr lang="en-US" sz="2000" dirty="0"/>
            </a:p>
            <a:p>
              <a:pPr algn="ctr"/>
              <a:r>
                <a:rPr lang="en-US" sz="2000" dirty="0"/>
                <a:t>Objects</a:t>
              </a:r>
            </a:p>
          </p:txBody>
        </p:sp>
        <p:sp>
          <p:nvSpPr>
            <p:cNvPr id="11" name="Rectangle 10">
              <a:extLst>
                <a:ext uri="{FF2B5EF4-FFF2-40B4-BE49-F238E27FC236}">
                  <a16:creationId xmlns:a16="http://schemas.microsoft.com/office/drawing/2014/main" id="{50325860-B0EB-40C9-87DF-7F370E62B107}"/>
                </a:ext>
              </a:extLst>
            </p:cNvPr>
            <p:cNvSpPr/>
            <p:nvPr/>
          </p:nvSpPr>
          <p:spPr>
            <a:xfrm>
              <a:off x="276289" y="3573016"/>
              <a:ext cx="2286000" cy="297928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rPr>
                <a:t>Geodatabase</a:t>
              </a:r>
            </a:p>
            <a:p>
              <a:pPr algn="ctr"/>
              <a:endParaRPr lang="en-US" sz="2000" dirty="0">
                <a:solidFill>
                  <a:schemeClr val="tx1">
                    <a:lumMod val="75000"/>
                  </a:schemeClr>
                </a:solidFill>
              </a:endParaRPr>
            </a:p>
            <a:p>
              <a:pPr algn="ctr"/>
              <a:r>
                <a:rPr lang="en-US" sz="2000" dirty="0">
                  <a:solidFill>
                    <a:schemeClr val="tx1">
                      <a:lumMod val="75000"/>
                    </a:schemeClr>
                  </a:solidFill>
                </a:rPr>
                <a:t>Relationships</a:t>
              </a:r>
            </a:p>
          </p:txBody>
        </p:sp>
        <p:sp>
          <p:nvSpPr>
            <p:cNvPr id="12" name="Rectangle 11">
              <a:extLst>
                <a:ext uri="{FF2B5EF4-FFF2-40B4-BE49-F238E27FC236}">
                  <a16:creationId xmlns:a16="http://schemas.microsoft.com/office/drawing/2014/main" id="{6549EC1B-9BC4-4ADC-9493-448D9F2A5311}"/>
                </a:ext>
              </a:extLst>
            </p:cNvPr>
            <p:cNvSpPr/>
            <p:nvPr/>
          </p:nvSpPr>
          <p:spPr>
            <a:xfrm>
              <a:off x="2562289" y="1988840"/>
              <a:ext cx="2286000" cy="1452101"/>
            </a:xfrm>
            <a:prstGeom prst="rect">
              <a:avLst/>
            </a:prstGeom>
            <a:solidFill>
              <a:schemeClr val="tx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CAD Based Approaches</a:t>
              </a:r>
            </a:p>
          </p:txBody>
        </p:sp>
        <p:sp>
          <p:nvSpPr>
            <p:cNvPr id="13" name="Rectangle 12">
              <a:extLst>
                <a:ext uri="{FF2B5EF4-FFF2-40B4-BE49-F238E27FC236}">
                  <a16:creationId xmlns:a16="http://schemas.microsoft.com/office/drawing/2014/main" id="{92869317-7262-4C3D-A662-18DAE8AE4CC5}"/>
                </a:ext>
              </a:extLst>
            </p:cNvPr>
            <p:cNvSpPr/>
            <p:nvPr/>
          </p:nvSpPr>
          <p:spPr>
            <a:xfrm>
              <a:off x="276288" y="1976899"/>
              <a:ext cx="2291411" cy="1452101"/>
            </a:xfrm>
            <a:prstGeom prst="rect">
              <a:avLst/>
            </a:prstGeom>
            <a:solidFill>
              <a:schemeClr val="accent1">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rPr>
                <a:t>GIS Based Approaches</a:t>
              </a:r>
            </a:p>
          </p:txBody>
        </p:sp>
        <p:sp>
          <p:nvSpPr>
            <p:cNvPr id="14" name="Rectangle 13">
              <a:extLst>
                <a:ext uri="{FF2B5EF4-FFF2-40B4-BE49-F238E27FC236}">
                  <a16:creationId xmlns:a16="http://schemas.microsoft.com/office/drawing/2014/main" id="{40F3E1F6-524B-494B-94AB-8E2ECE0A5F6B}"/>
                </a:ext>
              </a:extLst>
            </p:cNvPr>
            <p:cNvSpPr/>
            <p:nvPr/>
          </p:nvSpPr>
          <p:spPr>
            <a:xfrm>
              <a:off x="276288" y="1976899"/>
              <a:ext cx="2280591" cy="4575398"/>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85C11674-AC3D-4FF8-A7D8-1A0A7309B284}"/>
                </a:ext>
              </a:extLst>
            </p:cNvPr>
            <p:cNvSpPr/>
            <p:nvPr/>
          </p:nvSpPr>
          <p:spPr>
            <a:xfrm>
              <a:off x="2549721" y="1975200"/>
              <a:ext cx="2280591" cy="4575398"/>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431307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6834900" y="5411070"/>
            <a:ext cx="2057400" cy="214798"/>
          </a:xfrm>
          <a:prstGeom prst="rect">
            <a:avLst/>
          </a:prstGeom>
        </p:spPr>
        <p:txBody>
          <a:bodyPr/>
          <a:lstStyle/>
          <a:p>
            <a:fld id="{951DF91C-386B-489D-B271-582AD64591F0}" type="slidenum">
              <a:rPr lang="en-AU" smtClean="0"/>
              <a:pPr/>
              <a:t>29</a:t>
            </a:fld>
            <a:endParaRPr lang="en-AU" dirty="0"/>
          </a:p>
        </p:txBody>
      </p:sp>
      <p:pic>
        <p:nvPicPr>
          <p:cNvPr id="7"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581" r="15581"/>
          <a:stretch>
            <a:fillRect/>
          </a:stretch>
        </p:blipFill>
        <p:spPr>
          <a:xfrm>
            <a:off x="0" y="1219200"/>
            <a:ext cx="9144000" cy="5144768"/>
          </a:xfrm>
        </p:spPr>
      </p:pic>
      <p:sp>
        <p:nvSpPr>
          <p:cNvPr id="10" name="Rectangle 9"/>
          <p:cNvSpPr/>
          <p:nvPr/>
        </p:nvSpPr>
        <p:spPr>
          <a:xfrm>
            <a:off x="0" y="1219199"/>
            <a:ext cx="9144000" cy="5164003"/>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1">
            <a:extLst>
              <a:ext uri="{FF2B5EF4-FFF2-40B4-BE49-F238E27FC236}">
                <a16:creationId xmlns:a16="http://schemas.microsoft.com/office/drawing/2014/main" id="{F17EF894-E710-492A-921E-C1CC8BC6D162}"/>
              </a:ext>
            </a:extLst>
          </p:cNvPr>
          <p:cNvSpPr txBox="1">
            <a:spLocks/>
          </p:cNvSpPr>
          <p:nvPr/>
        </p:nvSpPr>
        <p:spPr>
          <a:xfrm>
            <a:off x="-900608" y="1494091"/>
            <a:ext cx="6047654" cy="1824098"/>
          </a:xfrm>
          <a:prstGeom prst="rect">
            <a:avLst/>
          </a:prstGeom>
          <a:noFill/>
        </p:spPr>
        <p:txBody>
          <a:bodyPr/>
          <a:lstStyle>
            <a:lvl1pPr algn="r" defTabSz="914400" rtl="0" eaLnBrk="1" latinLnBrk="0" hangingPunct="1">
              <a:lnSpc>
                <a:spcPct val="90000"/>
              </a:lnSpc>
              <a:spcBef>
                <a:spcPct val="0"/>
              </a:spcBef>
              <a:buNone/>
              <a:defRPr sz="1800" b="0" i="0" kern="1200">
                <a:solidFill>
                  <a:schemeClr val="tx1"/>
                </a:solidFill>
                <a:latin typeface="Calibri Bold" panose="020F0702030404030204" pitchFamily="34" charset="0"/>
                <a:ea typeface="+mj-ea"/>
                <a:cs typeface="+mj-cs"/>
              </a:defRPr>
            </a:lvl1pPr>
          </a:lstStyle>
          <a:p>
            <a:pPr algn="ctr"/>
            <a:endParaRPr lang="en-ZA" sz="1200" dirty="0"/>
          </a:p>
          <a:p>
            <a:pPr algn="ctr"/>
            <a:r>
              <a:rPr lang="en-ZA" sz="3200" dirty="0">
                <a:solidFill>
                  <a:schemeClr val="bg1"/>
                </a:solidFill>
              </a:rPr>
              <a:t>Thank you!</a:t>
            </a:r>
          </a:p>
          <a:p>
            <a:pPr algn="ctr"/>
            <a:endParaRPr lang="en-ZA" sz="3200" dirty="0">
              <a:solidFill>
                <a:schemeClr val="bg1"/>
              </a:solidFill>
            </a:endParaRPr>
          </a:p>
          <a:p>
            <a:pPr algn="ctr"/>
            <a:r>
              <a:rPr lang="en-ZA" sz="3200" dirty="0">
                <a:solidFill>
                  <a:schemeClr val="bg1"/>
                </a:solidFill>
                <a:sym typeface="Wingdings" panose="05000000000000000000" pitchFamily="2" charset="2"/>
              </a:rPr>
              <a:t></a:t>
            </a:r>
            <a:endParaRPr lang="en-AU" sz="3200" dirty="0">
              <a:solidFill>
                <a:schemeClr val="bg1"/>
              </a:solidFill>
            </a:endParaRPr>
          </a:p>
        </p:txBody>
      </p:sp>
      <p:pic>
        <p:nvPicPr>
          <p:cNvPr id="11" name="Picture 3">
            <a:extLst>
              <a:ext uri="{FF2B5EF4-FFF2-40B4-BE49-F238E27FC236}">
                <a16:creationId xmlns:a16="http://schemas.microsoft.com/office/drawing/2014/main" id="{E0A605C5-5B4C-439C-BA0E-A7C8495B7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01232">
            <a:off x="3637236" y="2190208"/>
            <a:ext cx="4475081" cy="3202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013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560B00-3E45-4956-9F85-6E6D553DD111}"/>
              </a:ext>
            </a:extLst>
          </p:cNvPr>
          <p:cNvSpPr/>
          <p:nvPr/>
        </p:nvSpPr>
        <p:spPr>
          <a:xfrm>
            <a:off x="12476" y="2420888"/>
            <a:ext cx="9172208" cy="276104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7932DA3-B1E5-4B46-9106-7DE7AEF4CAF5}"/>
              </a:ext>
            </a:extLst>
          </p:cNvPr>
          <p:cNvSpPr txBox="1">
            <a:spLocks/>
          </p:cNvSpPr>
          <p:nvPr/>
        </p:nvSpPr>
        <p:spPr>
          <a:xfrm>
            <a:off x="0" y="1307178"/>
            <a:ext cx="9137220" cy="778510"/>
          </a:xfrm>
          <a:prstGeom prst="rect">
            <a:avLst/>
          </a:prstGeom>
        </p:spPr>
        <p:txBody>
          <a:bodyPr>
            <a:normAutofit fontScale="97500"/>
          </a:bodyPr>
          <a:lstStyle/>
          <a:p>
            <a:pPr>
              <a:spcAft>
                <a:spcPts val="0"/>
              </a:spcAft>
            </a:pPr>
            <a:r>
              <a:rPr lang="en-ZA" sz="2400" kern="1200" dirty="0">
                <a:solidFill>
                  <a:schemeClr val="accent6">
                    <a:lumMod val="50000"/>
                  </a:schemeClr>
                </a:solidFill>
                <a:effectLst/>
                <a:latin typeface="Calibri Light" panose="020F0302020204030204" pitchFamily="34" charset="0"/>
                <a:ea typeface="Times New Roman" panose="02020603050405020304" pitchFamily="18" charset="0"/>
              </a:rPr>
              <a:t>Perspectives on Interoperability</a:t>
            </a:r>
            <a:endParaRPr lang="en-ZA" sz="1600" kern="1200" dirty="0">
              <a:solidFill>
                <a:schemeClr val="accent6">
                  <a:lumMod val="50000"/>
                </a:schemeClr>
              </a:solidFill>
              <a:effectLst/>
              <a:latin typeface="Calibri Light" panose="020F0302020204030204" pitchFamily="34" charset="0"/>
              <a:ea typeface="Times New Roman" panose="02020603050405020304" pitchFamily="18" charset="0"/>
            </a:endParaRPr>
          </a:p>
        </p:txBody>
      </p:sp>
      <p:sp>
        <p:nvSpPr>
          <p:cNvPr id="3" name="Rectangle 2">
            <a:extLst>
              <a:ext uri="{FF2B5EF4-FFF2-40B4-BE49-F238E27FC236}">
                <a16:creationId xmlns:a16="http://schemas.microsoft.com/office/drawing/2014/main" id="{19C225E0-1A7F-40EB-9766-A475767FCE93}"/>
              </a:ext>
            </a:extLst>
          </p:cNvPr>
          <p:cNvSpPr/>
          <p:nvPr/>
        </p:nvSpPr>
        <p:spPr>
          <a:xfrm>
            <a:off x="164686" y="2590926"/>
            <a:ext cx="8800825" cy="2156231"/>
          </a:xfrm>
          <a:prstGeom prst="rect">
            <a:avLst/>
          </a:prstGeom>
        </p:spPr>
        <p:txBody>
          <a:bodyPr wrap="square">
            <a:spAutoFit/>
          </a:bodyPr>
          <a:lstStyle/>
          <a:p>
            <a:pPr>
              <a:lnSpc>
                <a:spcPct val="107000"/>
              </a:lnSpc>
              <a:spcAft>
                <a:spcPts val="800"/>
              </a:spcAft>
            </a:pPr>
            <a:r>
              <a:rPr lang="en-ZA" sz="20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Sondheim </a:t>
            </a:r>
            <a:r>
              <a:rPr lang="en-ZA" sz="2000" i="1"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et. al.</a:t>
            </a:r>
            <a:r>
              <a:rPr lang="en-ZA" sz="20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 (1997) describe interoperability in terms of</a:t>
            </a:r>
          </a:p>
          <a:p>
            <a:pPr marL="342900" lvl="0" indent="-342900">
              <a:lnSpc>
                <a:spcPct val="107000"/>
              </a:lnSpc>
              <a:spcAft>
                <a:spcPts val="0"/>
              </a:spcAft>
              <a:buFont typeface="Courier New" panose="02070309020205020404" pitchFamily="49" charset="0"/>
              <a:buChar char="o"/>
            </a:pPr>
            <a:r>
              <a:rPr lang="en-ZA" sz="2000" b="1"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Direct data translation </a:t>
            </a:r>
            <a:r>
              <a:rPr lang="en-ZA" sz="20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e.g. ETL tools – (extract, transform, load) such as FME, a data integration software platform transforming data between different data models (e.g. hierarchical XML to relational Geodatabase)</a:t>
            </a:r>
          </a:p>
          <a:p>
            <a:pPr marL="342900" lvl="0" indent="-342900">
              <a:lnSpc>
                <a:spcPct val="107000"/>
              </a:lnSpc>
              <a:spcAft>
                <a:spcPts val="0"/>
              </a:spcAft>
              <a:buFont typeface="Courier New" panose="02070309020205020404" pitchFamily="49" charset="0"/>
              <a:buChar char="o"/>
            </a:pPr>
            <a:r>
              <a:rPr lang="en-ZA" sz="2000" b="1"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Common data format </a:t>
            </a:r>
            <a:r>
              <a:rPr lang="en-ZA" sz="20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(e.g. shapefile for exchange between GIS &amp; CAD)</a:t>
            </a:r>
          </a:p>
          <a:p>
            <a:pPr marL="342900" lvl="0" indent="-342900">
              <a:lnSpc>
                <a:spcPct val="107000"/>
              </a:lnSpc>
              <a:spcAft>
                <a:spcPts val="800"/>
              </a:spcAft>
              <a:buFont typeface="Courier New" panose="02070309020205020404" pitchFamily="49" charset="0"/>
              <a:buChar char="o"/>
            </a:pPr>
            <a:r>
              <a:rPr lang="en-ZA" sz="2000" b="1"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Common interface</a:t>
            </a:r>
            <a:r>
              <a:rPr lang="en-ZA" sz="20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 across a network based distributed computing platform</a:t>
            </a:r>
            <a:endParaRPr lang="en-ZA" sz="20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1313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560B00-3E45-4956-9F85-6E6D553DD111}"/>
              </a:ext>
            </a:extLst>
          </p:cNvPr>
          <p:cNvSpPr/>
          <p:nvPr/>
        </p:nvSpPr>
        <p:spPr>
          <a:xfrm>
            <a:off x="13793" y="1808820"/>
            <a:ext cx="9172208" cy="324036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77932DA3-B1E5-4B46-9106-7DE7AEF4CAF5}"/>
              </a:ext>
            </a:extLst>
          </p:cNvPr>
          <p:cNvSpPr txBox="1">
            <a:spLocks/>
          </p:cNvSpPr>
          <p:nvPr/>
        </p:nvSpPr>
        <p:spPr>
          <a:xfrm>
            <a:off x="0" y="1307178"/>
            <a:ext cx="9137220" cy="778510"/>
          </a:xfrm>
          <a:prstGeom prst="rect">
            <a:avLst/>
          </a:prstGeom>
        </p:spPr>
        <p:txBody>
          <a:bodyPr>
            <a:normAutofit fontScale="97500"/>
          </a:bodyPr>
          <a:lstStyle/>
          <a:p>
            <a:pPr>
              <a:spcAft>
                <a:spcPts val="0"/>
              </a:spcAft>
            </a:pPr>
            <a:r>
              <a:rPr lang="en-ZA" sz="2400" kern="1200" dirty="0">
                <a:solidFill>
                  <a:schemeClr val="accent6">
                    <a:lumMod val="50000"/>
                  </a:schemeClr>
                </a:solidFill>
                <a:effectLst/>
                <a:latin typeface="Calibri Light" panose="020F0302020204030204" pitchFamily="34" charset="0"/>
                <a:ea typeface="Times New Roman" panose="02020603050405020304" pitchFamily="18" charset="0"/>
              </a:rPr>
              <a:t>Perspectives on Interoperability</a:t>
            </a:r>
            <a:endParaRPr lang="en-ZA" sz="1600" kern="1200" dirty="0">
              <a:solidFill>
                <a:schemeClr val="accent6">
                  <a:lumMod val="50000"/>
                </a:schemeClr>
              </a:solidFill>
              <a:effectLst/>
              <a:latin typeface="Calibri Light" panose="020F0302020204030204" pitchFamily="34" charset="0"/>
              <a:ea typeface="Times New Roman" panose="02020603050405020304" pitchFamily="18" charset="0"/>
            </a:endParaRPr>
          </a:p>
        </p:txBody>
      </p:sp>
      <p:sp>
        <p:nvSpPr>
          <p:cNvPr id="3" name="Rectangle 2">
            <a:extLst>
              <a:ext uri="{FF2B5EF4-FFF2-40B4-BE49-F238E27FC236}">
                <a16:creationId xmlns:a16="http://schemas.microsoft.com/office/drawing/2014/main" id="{19C225E0-1A7F-40EB-9766-A475767FCE93}"/>
              </a:ext>
            </a:extLst>
          </p:cNvPr>
          <p:cNvSpPr/>
          <p:nvPr/>
        </p:nvSpPr>
        <p:spPr>
          <a:xfrm>
            <a:off x="166003" y="1978858"/>
            <a:ext cx="8800825" cy="2917465"/>
          </a:xfrm>
          <a:prstGeom prst="rect">
            <a:avLst/>
          </a:prstGeom>
        </p:spPr>
        <p:txBody>
          <a:bodyPr wrap="square">
            <a:spAutoFit/>
          </a:bodyPr>
          <a:lstStyle/>
          <a:p>
            <a:pPr>
              <a:lnSpc>
                <a:spcPct val="107000"/>
              </a:lnSpc>
              <a:spcAft>
                <a:spcPts val="800"/>
              </a:spcAft>
            </a:pPr>
            <a:r>
              <a:rPr lang="en-GB" sz="2000" dirty="0">
                <a:solidFill>
                  <a:schemeClr val="tx1">
                    <a:lumMod val="75000"/>
                  </a:schemeClr>
                </a:solidFill>
                <a:latin typeface="Calibri" panose="020F0502020204030204" pitchFamily="34" charset="0"/>
                <a:cs typeface="Times New Roman" panose="02020603050405020304" pitchFamily="18" charset="0"/>
              </a:rPr>
              <a:t>Interoperability is essentially one view of the push for </a:t>
            </a:r>
            <a:r>
              <a:rPr lang="en-GB" sz="2000" b="1" dirty="0">
                <a:solidFill>
                  <a:schemeClr val="tx1">
                    <a:lumMod val="75000"/>
                  </a:schemeClr>
                </a:solidFill>
                <a:latin typeface="Calibri" panose="020F0502020204030204" pitchFamily="34" charset="0"/>
                <a:cs typeface="Times New Roman" panose="02020603050405020304" pitchFamily="18" charset="0"/>
              </a:rPr>
              <a:t>open systems </a:t>
            </a:r>
            <a:r>
              <a:rPr lang="en-GB" sz="2000" dirty="0">
                <a:solidFill>
                  <a:schemeClr val="tx1">
                    <a:lumMod val="75000"/>
                  </a:schemeClr>
                </a:solidFill>
                <a:latin typeface="Calibri" panose="020F0502020204030204" pitchFamily="34" charset="0"/>
                <a:cs typeface="Times New Roman" panose="02020603050405020304" pitchFamily="18" charset="0"/>
              </a:rPr>
              <a:t>(Sondheim et. al., 1997).</a:t>
            </a:r>
          </a:p>
          <a:p>
            <a:pPr>
              <a:lnSpc>
                <a:spcPct val="107000"/>
              </a:lnSpc>
              <a:spcAft>
                <a:spcPts val="800"/>
              </a:spcAft>
            </a:pPr>
            <a:r>
              <a:rPr lang="en-GB" sz="2000" dirty="0" err="1">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Kottman</a:t>
            </a:r>
            <a:r>
              <a:rPr lang="en-GB" sz="20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(1999) describes it as </a:t>
            </a:r>
            <a:r>
              <a:rPr lang="en-GB" sz="20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pointing at a possible development path for </a:t>
            </a:r>
            <a:r>
              <a:rPr lang="en-GB" sz="2000" b="1" dirty="0" err="1">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OpenGIS</a:t>
            </a:r>
            <a:r>
              <a:rPr lang="en-GB" sz="20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 focussing on a special aspect of interoperability: </a:t>
            </a:r>
            <a:r>
              <a:rPr lang="en-GB" sz="2000" u="sng"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the preservation of meaning</a:t>
            </a:r>
          </a:p>
          <a:p>
            <a:pPr marL="342900" indent="-342900">
              <a:lnSpc>
                <a:spcPct val="107000"/>
              </a:lnSpc>
              <a:spcAft>
                <a:spcPts val="800"/>
              </a:spcAft>
              <a:buFont typeface="Wingdings" panose="05000000000000000000" pitchFamily="2" charset="2"/>
              <a:buChar char="Ø"/>
            </a:pPr>
            <a:r>
              <a:rPr lang="en-GB" sz="20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“GIS is not so much a scientific discipline in its own right, as it is a language for the representation of geospatial information. Hence GIS projects always reflect the </a:t>
            </a:r>
            <a:r>
              <a:rPr lang="en-GB" sz="2000" u="sng"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specific discipline or disciplines of their owners</a:t>
            </a:r>
            <a:r>
              <a:rPr lang="en-GB" sz="2000"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en-ZA" sz="20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BE1F3B3-E222-4BE7-8AE6-E4B2E835F7AA}"/>
              </a:ext>
            </a:extLst>
          </p:cNvPr>
          <p:cNvSpPr/>
          <p:nvPr/>
        </p:nvSpPr>
        <p:spPr>
          <a:xfrm>
            <a:off x="13793" y="5049180"/>
            <a:ext cx="4680520" cy="16921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4C9A84C-1242-462E-8E65-DA4D193F4D15}"/>
              </a:ext>
            </a:extLst>
          </p:cNvPr>
          <p:cNvSpPr/>
          <p:nvPr/>
        </p:nvSpPr>
        <p:spPr>
          <a:xfrm>
            <a:off x="166003" y="5705463"/>
            <a:ext cx="4716332" cy="470000"/>
          </a:xfrm>
          <a:prstGeom prst="rect">
            <a:avLst/>
          </a:prstGeom>
        </p:spPr>
        <p:txBody>
          <a:bodyPr wrap="square">
            <a:spAutoFit/>
          </a:bodyPr>
          <a:lstStyle/>
          <a:p>
            <a:pPr marL="342900" indent="-342900">
              <a:lnSpc>
                <a:spcPct val="107000"/>
              </a:lnSpc>
              <a:spcAft>
                <a:spcPts val="800"/>
              </a:spcAft>
              <a:buFont typeface="Wingdings" panose="05000000000000000000" pitchFamily="2" charset="2"/>
              <a:buChar char="Ø"/>
            </a:pPr>
            <a:r>
              <a:rPr lang="en-ZA"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Different paradigms in action</a:t>
            </a:r>
            <a:endParaRPr lang="en-ZA"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3992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932DA3-B1E5-4B46-9106-7DE7AEF4CAF5}"/>
              </a:ext>
            </a:extLst>
          </p:cNvPr>
          <p:cNvSpPr txBox="1">
            <a:spLocks/>
          </p:cNvSpPr>
          <p:nvPr/>
        </p:nvSpPr>
        <p:spPr>
          <a:xfrm>
            <a:off x="0" y="1307178"/>
            <a:ext cx="9137220" cy="778510"/>
          </a:xfrm>
          <a:prstGeom prst="rect">
            <a:avLst/>
          </a:prstGeom>
        </p:spPr>
        <p:txBody>
          <a:bodyPr>
            <a:normAutofit fontScale="97500"/>
          </a:bodyPr>
          <a:lstStyle/>
          <a:p>
            <a:pPr>
              <a:spcAft>
                <a:spcPts val="0"/>
              </a:spcAft>
            </a:pPr>
            <a:r>
              <a:rPr lang="en-ZA" sz="2400" dirty="0">
                <a:solidFill>
                  <a:schemeClr val="accent6">
                    <a:lumMod val="50000"/>
                  </a:schemeClr>
                </a:solidFill>
                <a:latin typeface="Calibri Light" panose="020F0302020204030204" pitchFamily="34" charset="0"/>
                <a:ea typeface="Times New Roman" panose="02020603050405020304" pitchFamily="18" charset="0"/>
              </a:rPr>
              <a:t>Perspectives on Interoperability - Different paradigms in Action</a:t>
            </a:r>
          </a:p>
          <a:p>
            <a:pPr>
              <a:spcAft>
                <a:spcPts val="0"/>
              </a:spcAft>
            </a:pPr>
            <a:endParaRPr lang="en-ZA" sz="1600" kern="1200" dirty="0">
              <a:solidFill>
                <a:schemeClr val="accent6">
                  <a:lumMod val="50000"/>
                </a:schemeClr>
              </a:solidFill>
              <a:effectLst/>
              <a:latin typeface="Calibri Light" panose="020F0302020204030204" pitchFamily="34" charset="0"/>
              <a:ea typeface="Times New Roman" panose="02020603050405020304" pitchFamily="18" charset="0"/>
            </a:endParaRPr>
          </a:p>
        </p:txBody>
      </p:sp>
      <p:sp>
        <p:nvSpPr>
          <p:cNvPr id="5" name="Rectangle 4">
            <a:extLst>
              <a:ext uri="{FF2B5EF4-FFF2-40B4-BE49-F238E27FC236}">
                <a16:creationId xmlns:a16="http://schemas.microsoft.com/office/drawing/2014/main" id="{BD06604D-0339-447A-96A5-8DF0162CC14A}"/>
              </a:ext>
            </a:extLst>
          </p:cNvPr>
          <p:cNvSpPr/>
          <p:nvPr/>
        </p:nvSpPr>
        <p:spPr>
          <a:xfrm>
            <a:off x="2562289" y="4266297"/>
            <a:ext cx="2286000" cy="2286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CAD / BIM Objects</a:t>
            </a:r>
          </a:p>
          <a:p>
            <a:pPr algn="ctr"/>
            <a:endParaRPr lang="en-US" sz="2000" dirty="0"/>
          </a:p>
          <a:p>
            <a:pPr algn="ctr"/>
            <a:r>
              <a:rPr lang="en-US" sz="2000" dirty="0"/>
              <a:t>Structures</a:t>
            </a:r>
          </a:p>
        </p:txBody>
      </p:sp>
      <p:sp>
        <p:nvSpPr>
          <p:cNvPr id="6" name="Rectangle 5">
            <a:extLst>
              <a:ext uri="{FF2B5EF4-FFF2-40B4-BE49-F238E27FC236}">
                <a16:creationId xmlns:a16="http://schemas.microsoft.com/office/drawing/2014/main" id="{A5BD8775-CC88-4986-8ECB-51C0F52FC4DA}"/>
              </a:ext>
            </a:extLst>
          </p:cNvPr>
          <p:cNvSpPr/>
          <p:nvPr/>
        </p:nvSpPr>
        <p:spPr>
          <a:xfrm>
            <a:off x="276289" y="4266297"/>
            <a:ext cx="2286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rPr>
              <a:t>Spatial Database</a:t>
            </a:r>
          </a:p>
          <a:p>
            <a:pPr algn="ctr"/>
            <a:endParaRPr lang="en-US" sz="2000" dirty="0">
              <a:solidFill>
                <a:schemeClr val="tx1">
                  <a:lumMod val="75000"/>
                </a:schemeClr>
              </a:solidFill>
            </a:endParaRPr>
          </a:p>
          <a:p>
            <a:pPr algn="ctr"/>
            <a:r>
              <a:rPr lang="en-US" sz="2000" dirty="0">
                <a:solidFill>
                  <a:schemeClr val="tx1">
                    <a:lumMod val="75000"/>
                  </a:schemeClr>
                </a:solidFill>
              </a:rPr>
              <a:t>Environment</a:t>
            </a:r>
          </a:p>
        </p:txBody>
      </p:sp>
      <p:sp>
        <p:nvSpPr>
          <p:cNvPr id="7" name="Rectangle 6">
            <a:extLst>
              <a:ext uri="{FF2B5EF4-FFF2-40B4-BE49-F238E27FC236}">
                <a16:creationId xmlns:a16="http://schemas.microsoft.com/office/drawing/2014/main" id="{098494B3-F357-4D4C-BF6E-4D33B0BB2F15}"/>
              </a:ext>
            </a:extLst>
          </p:cNvPr>
          <p:cNvSpPr/>
          <p:nvPr/>
        </p:nvSpPr>
        <p:spPr>
          <a:xfrm>
            <a:off x="2562289" y="1988840"/>
            <a:ext cx="2286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Engineers</a:t>
            </a:r>
          </a:p>
          <a:p>
            <a:pPr algn="ctr"/>
            <a:endParaRPr lang="en-US" sz="2000" dirty="0"/>
          </a:p>
          <a:p>
            <a:pPr algn="ctr"/>
            <a:r>
              <a:rPr lang="en-US" sz="2000" dirty="0"/>
              <a:t>Things in the World</a:t>
            </a:r>
          </a:p>
        </p:txBody>
      </p:sp>
      <p:sp>
        <p:nvSpPr>
          <p:cNvPr id="8" name="Rectangle 7">
            <a:extLst>
              <a:ext uri="{FF2B5EF4-FFF2-40B4-BE49-F238E27FC236}">
                <a16:creationId xmlns:a16="http://schemas.microsoft.com/office/drawing/2014/main" id="{27482924-6DA7-4D9F-8974-E07866754821}"/>
              </a:ext>
            </a:extLst>
          </p:cNvPr>
          <p:cNvSpPr/>
          <p:nvPr/>
        </p:nvSpPr>
        <p:spPr>
          <a:xfrm>
            <a:off x="276288" y="1976898"/>
            <a:ext cx="2291411" cy="229794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rPr>
              <a:t>Planners</a:t>
            </a:r>
          </a:p>
          <a:p>
            <a:pPr algn="ctr"/>
            <a:endParaRPr lang="en-US" sz="2000" dirty="0">
              <a:solidFill>
                <a:schemeClr val="tx1">
                  <a:lumMod val="75000"/>
                </a:schemeClr>
              </a:solidFill>
            </a:endParaRPr>
          </a:p>
          <a:p>
            <a:pPr algn="ctr"/>
            <a:r>
              <a:rPr lang="en-US" sz="2000" dirty="0">
                <a:solidFill>
                  <a:schemeClr val="tx1">
                    <a:lumMod val="75000"/>
                  </a:schemeClr>
                </a:solidFill>
              </a:rPr>
              <a:t>The World of Things</a:t>
            </a:r>
          </a:p>
        </p:txBody>
      </p:sp>
      <p:sp>
        <p:nvSpPr>
          <p:cNvPr id="2" name="Rectangle 1">
            <a:extLst>
              <a:ext uri="{FF2B5EF4-FFF2-40B4-BE49-F238E27FC236}">
                <a16:creationId xmlns:a16="http://schemas.microsoft.com/office/drawing/2014/main" id="{B8678475-9718-45A5-A0B9-E2BCAD35B579}"/>
              </a:ext>
            </a:extLst>
          </p:cNvPr>
          <p:cNvSpPr/>
          <p:nvPr/>
        </p:nvSpPr>
        <p:spPr>
          <a:xfrm>
            <a:off x="276288" y="1976899"/>
            <a:ext cx="2280591" cy="4575398"/>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D9436E64-1481-439E-8037-D37C88CFB4EB}"/>
              </a:ext>
            </a:extLst>
          </p:cNvPr>
          <p:cNvSpPr/>
          <p:nvPr/>
        </p:nvSpPr>
        <p:spPr>
          <a:xfrm>
            <a:off x="2549721" y="1975200"/>
            <a:ext cx="2280591" cy="4575398"/>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26" name="Picture 2" descr="Image result for Road">
            <a:extLst>
              <a:ext uri="{FF2B5EF4-FFF2-40B4-BE49-F238E27FC236}">
                <a16:creationId xmlns:a16="http://schemas.microsoft.com/office/drawing/2014/main" id="{F49EA1C4-F13A-473D-9E2F-59621C356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144" y="4706192"/>
            <a:ext cx="4059296" cy="14104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DC36F14-C3F3-412E-9AF0-D64D938FE705}"/>
              </a:ext>
            </a:extLst>
          </p:cNvPr>
          <p:cNvSpPr/>
          <p:nvPr/>
        </p:nvSpPr>
        <p:spPr>
          <a:xfrm>
            <a:off x="4822041" y="2020132"/>
            <a:ext cx="4295711" cy="2308324"/>
          </a:xfrm>
          <a:prstGeom prst="rect">
            <a:avLst/>
          </a:prstGeom>
        </p:spPr>
        <p:txBody>
          <a:bodyPr wrap="square">
            <a:spAutoFit/>
          </a:bodyPr>
          <a:lstStyle/>
          <a:p>
            <a:r>
              <a:rPr lang="en-ZA" sz="1600" dirty="0">
                <a:latin typeface="Calibri" panose="020F0502020204030204" pitchFamily="34" charset="0"/>
                <a:ea typeface="Calibri" panose="020F0502020204030204" pitchFamily="34" charset="0"/>
                <a:cs typeface="Times New Roman" panose="02020603050405020304" pitchFamily="18" charset="0"/>
              </a:rPr>
              <a:t>“The Engineer’s requirements continue to be best met by a model and drawing paradigm” </a:t>
            </a:r>
          </a:p>
          <a:p>
            <a:endParaRPr lang="en-ZA" sz="1600" dirty="0">
              <a:latin typeface="Calibri" panose="020F0502020204030204" pitchFamily="34" charset="0"/>
              <a:ea typeface="Calibri" panose="020F0502020204030204" pitchFamily="34" charset="0"/>
              <a:cs typeface="Times New Roman" panose="02020603050405020304" pitchFamily="18" charset="0"/>
            </a:endParaRPr>
          </a:p>
          <a:p>
            <a:r>
              <a:rPr lang="en-ZA" sz="1600" dirty="0">
                <a:latin typeface="Calibri" panose="020F0502020204030204" pitchFamily="34" charset="0"/>
                <a:ea typeface="Calibri" panose="020F0502020204030204" pitchFamily="34" charset="0"/>
                <a:cs typeface="Times New Roman" panose="02020603050405020304" pitchFamily="18" charset="0"/>
              </a:rPr>
              <a:t>“The needs of the planner are best met by a continuous database, a GIS”</a:t>
            </a:r>
          </a:p>
          <a:p>
            <a:endParaRPr lang="en-ZA" sz="1600" dirty="0">
              <a:latin typeface="Calibri" panose="020F0502020204030204" pitchFamily="34" charset="0"/>
              <a:ea typeface="Calibri" panose="020F0502020204030204" pitchFamily="34" charset="0"/>
              <a:cs typeface="Times New Roman" panose="02020603050405020304" pitchFamily="18" charset="0"/>
            </a:endParaRPr>
          </a:p>
          <a:p>
            <a:pPr algn="r"/>
            <a:r>
              <a:rPr lang="en-ZA" sz="1600" dirty="0">
                <a:latin typeface="Calibri" panose="020F0502020204030204" pitchFamily="34" charset="0"/>
                <a:ea typeface="Calibri" panose="020F0502020204030204" pitchFamily="34" charset="0"/>
                <a:cs typeface="Times New Roman" panose="02020603050405020304" pitchFamily="18" charset="0"/>
              </a:rPr>
              <a:t>(Geospatial World, 2010)</a:t>
            </a:r>
          </a:p>
          <a:p>
            <a:endParaRPr lang="en-ZA" sz="1600" dirty="0">
              <a:latin typeface="Calibri" panose="020F0502020204030204" pitchFamily="34" charset="0"/>
              <a:ea typeface="Calibri" panose="020F0502020204030204" pitchFamily="34" charset="0"/>
              <a:cs typeface="Times New Roman" panose="02020603050405020304" pitchFamily="18" charset="0"/>
            </a:endParaRPr>
          </a:p>
          <a:p>
            <a:endParaRPr lang="en-ZA" sz="1600" dirty="0"/>
          </a:p>
        </p:txBody>
      </p:sp>
    </p:spTree>
    <p:extLst>
      <p:ext uri="{BB962C8B-B14F-4D97-AF65-F5344CB8AC3E}">
        <p14:creationId xmlns:p14="http://schemas.microsoft.com/office/powerpoint/2010/main" val="17179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581" r="15581"/>
          <a:stretch>
            <a:fillRect/>
          </a:stretch>
        </p:blipFill>
        <p:spPr>
          <a:xfrm>
            <a:off x="0" y="1219199"/>
            <a:ext cx="9144000" cy="5617797"/>
          </a:xfrm>
        </p:spPr>
      </p:pic>
      <p:sp>
        <p:nvSpPr>
          <p:cNvPr id="10" name="Rectangle 9"/>
          <p:cNvSpPr/>
          <p:nvPr/>
        </p:nvSpPr>
        <p:spPr>
          <a:xfrm>
            <a:off x="0" y="1219199"/>
            <a:ext cx="9144000" cy="5638801"/>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rot="433048">
            <a:off x="4140140" y="2693226"/>
            <a:ext cx="5034839" cy="3168352"/>
          </a:xfrm>
          <a:prstGeom prst="rect">
            <a:avLst/>
          </a:prstGeom>
          <a:noFill/>
          <a:ln>
            <a:no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81155">
            <a:off x="-71124" y="3872683"/>
            <a:ext cx="4355976" cy="2822031"/>
          </a:xfrm>
          <a:prstGeom prst="rect">
            <a:avLst/>
          </a:prstGeom>
        </p:spPr>
      </p:pic>
      <p:sp>
        <p:nvSpPr>
          <p:cNvPr id="17" name="Title 11">
            <a:extLst>
              <a:ext uri="{FF2B5EF4-FFF2-40B4-BE49-F238E27FC236}">
                <a16:creationId xmlns:a16="http://schemas.microsoft.com/office/drawing/2014/main" id="{1E0AE843-8E40-4FD2-8730-4F6D82167918}"/>
              </a:ext>
            </a:extLst>
          </p:cNvPr>
          <p:cNvSpPr txBox="1">
            <a:spLocks/>
          </p:cNvSpPr>
          <p:nvPr/>
        </p:nvSpPr>
        <p:spPr>
          <a:xfrm rot="21328498">
            <a:off x="-163707" y="6078992"/>
            <a:ext cx="4929547" cy="757130"/>
          </a:xfrm>
          <a:prstGeom prst="rect">
            <a:avLst/>
          </a:prstGeom>
          <a:noFill/>
        </p:spPr>
        <p:txBody>
          <a:bodyPr vert="horz" wrap="square" lIns="91440" tIns="45720" rIns="91440" bIns="45720" rtlCol="0" anchor="ctr">
            <a:spAutoFit/>
          </a:bodyPr>
          <a:lstStyle>
            <a:lvl1pPr algn="r" defTabSz="914400" rtl="0" eaLnBrk="1" latinLnBrk="0" hangingPunct="1">
              <a:lnSpc>
                <a:spcPct val="90000"/>
              </a:lnSpc>
              <a:spcBef>
                <a:spcPct val="0"/>
              </a:spcBef>
              <a:buNone/>
              <a:defRPr lang="uk-UA" sz="4400" b="1" i="0" kern="1200" baseline="0">
                <a:solidFill>
                  <a:schemeClr val="bg1"/>
                </a:solidFill>
                <a:latin typeface="+mn-lt"/>
                <a:ea typeface="Roboto Condensed" panose="02000000000000000000" pitchFamily="2" charset="0"/>
                <a:cs typeface="+mn-cs"/>
              </a:defRPr>
            </a:lvl1pPr>
          </a:lstStyle>
          <a:p>
            <a:pPr algn="ctr"/>
            <a:br>
              <a:rPr lang="en-ZA" sz="1600" dirty="0">
                <a:solidFill>
                  <a:srgbClr val="FFFF00"/>
                </a:solidFill>
              </a:rPr>
            </a:br>
            <a:r>
              <a:rPr lang="en-ZA" sz="1600" dirty="0">
                <a:solidFill>
                  <a:srgbClr val="FFFF00"/>
                </a:solidFill>
              </a:rPr>
              <a:t>Bram Fischer Airport, Bloemfontein</a:t>
            </a:r>
            <a:br>
              <a:rPr lang="en-ZA" sz="1600" dirty="0">
                <a:solidFill>
                  <a:srgbClr val="FFFF00"/>
                </a:solidFill>
              </a:rPr>
            </a:br>
            <a:r>
              <a:rPr lang="en-ZA" sz="1600" dirty="0">
                <a:solidFill>
                  <a:srgbClr val="FFFF00"/>
                </a:solidFill>
              </a:rPr>
              <a:t>    </a:t>
            </a:r>
            <a:endParaRPr lang="en-AU" sz="1600" dirty="0">
              <a:solidFill>
                <a:srgbClr val="FFFF00"/>
              </a:solidFill>
            </a:endParaRPr>
          </a:p>
        </p:txBody>
      </p:sp>
      <p:sp>
        <p:nvSpPr>
          <p:cNvPr id="19" name="Title 11">
            <a:extLst>
              <a:ext uri="{FF2B5EF4-FFF2-40B4-BE49-F238E27FC236}">
                <a16:creationId xmlns:a16="http://schemas.microsoft.com/office/drawing/2014/main" id="{48D3A132-D47B-4C3D-9378-888DACF75449}"/>
              </a:ext>
            </a:extLst>
          </p:cNvPr>
          <p:cNvSpPr txBox="1">
            <a:spLocks/>
          </p:cNvSpPr>
          <p:nvPr/>
        </p:nvSpPr>
        <p:spPr>
          <a:xfrm rot="588235">
            <a:off x="6014243" y="3579146"/>
            <a:ext cx="4067613" cy="757130"/>
          </a:xfrm>
          <a:prstGeom prst="rect">
            <a:avLst/>
          </a:prstGeom>
          <a:noFill/>
        </p:spPr>
        <p:txBody>
          <a:bodyPr vert="horz" wrap="square" lIns="91440" tIns="45720" rIns="91440" bIns="45720" rtlCol="0" anchor="ctr">
            <a:spAutoFit/>
          </a:bodyPr>
          <a:lstStyle>
            <a:lvl1pPr algn="r" defTabSz="914400" rtl="0" eaLnBrk="1" latinLnBrk="0" hangingPunct="1">
              <a:lnSpc>
                <a:spcPct val="90000"/>
              </a:lnSpc>
              <a:spcBef>
                <a:spcPct val="0"/>
              </a:spcBef>
              <a:buNone/>
              <a:defRPr lang="uk-UA" sz="4400" b="1" i="0" kern="1200" baseline="0">
                <a:solidFill>
                  <a:schemeClr val="bg1"/>
                </a:solidFill>
                <a:latin typeface="+mn-lt"/>
                <a:ea typeface="Roboto Condensed" panose="02000000000000000000" pitchFamily="2" charset="0"/>
                <a:cs typeface="+mn-cs"/>
              </a:defRPr>
            </a:lvl1pPr>
          </a:lstStyle>
          <a:p>
            <a:pPr algn="ctr"/>
            <a:br>
              <a:rPr lang="en-ZA" sz="1600" dirty="0">
                <a:solidFill>
                  <a:srgbClr val="FFFF00"/>
                </a:solidFill>
              </a:rPr>
            </a:br>
            <a:r>
              <a:rPr lang="en-ZA" sz="1600" dirty="0" err="1">
                <a:solidFill>
                  <a:srgbClr val="FFFF00"/>
                </a:solidFill>
              </a:rPr>
              <a:t>Linksfield</a:t>
            </a:r>
            <a:r>
              <a:rPr lang="en-ZA" sz="1600" dirty="0">
                <a:solidFill>
                  <a:srgbClr val="FFFF00"/>
                </a:solidFill>
              </a:rPr>
              <a:t> – N3 Highway</a:t>
            </a:r>
            <a:br>
              <a:rPr lang="en-ZA" sz="1600" dirty="0">
                <a:solidFill>
                  <a:srgbClr val="FFFF00"/>
                </a:solidFill>
              </a:rPr>
            </a:br>
            <a:r>
              <a:rPr lang="en-ZA" sz="1600" dirty="0">
                <a:solidFill>
                  <a:srgbClr val="FFFF00"/>
                </a:solidFill>
              </a:rPr>
              <a:t>    </a:t>
            </a:r>
            <a:endParaRPr lang="en-AU" sz="1600" dirty="0">
              <a:solidFill>
                <a:srgbClr val="FFFF00"/>
              </a:solidFill>
            </a:endParaRPr>
          </a:p>
        </p:txBody>
      </p:sp>
      <p:pic>
        <p:nvPicPr>
          <p:cNvPr id="3" name="Picture 2">
            <a:extLst>
              <a:ext uri="{FF2B5EF4-FFF2-40B4-BE49-F238E27FC236}">
                <a16:creationId xmlns:a16="http://schemas.microsoft.com/office/drawing/2014/main" id="{0CF1404C-7390-4902-A94D-79C2DE6A84D6}"/>
              </a:ext>
            </a:extLst>
          </p:cNvPr>
          <p:cNvPicPr>
            <a:picLocks noChangeAspect="1"/>
          </p:cNvPicPr>
          <p:nvPr/>
        </p:nvPicPr>
        <p:blipFill>
          <a:blip r:embed="rId6"/>
          <a:stretch>
            <a:fillRect/>
          </a:stretch>
        </p:blipFill>
        <p:spPr>
          <a:xfrm>
            <a:off x="1" y="1238149"/>
            <a:ext cx="4444176" cy="2502642"/>
          </a:xfrm>
          <a:prstGeom prst="rect">
            <a:avLst/>
          </a:prstGeom>
        </p:spPr>
      </p:pic>
      <p:sp>
        <p:nvSpPr>
          <p:cNvPr id="18" name="Title 11">
            <a:extLst>
              <a:ext uri="{FF2B5EF4-FFF2-40B4-BE49-F238E27FC236}">
                <a16:creationId xmlns:a16="http://schemas.microsoft.com/office/drawing/2014/main" id="{589C7E68-842B-4F3B-886C-EE1D3B1ACA9A}"/>
              </a:ext>
            </a:extLst>
          </p:cNvPr>
          <p:cNvSpPr txBox="1">
            <a:spLocks/>
          </p:cNvSpPr>
          <p:nvPr/>
        </p:nvSpPr>
        <p:spPr>
          <a:xfrm>
            <a:off x="-408956" y="1218915"/>
            <a:ext cx="2946146" cy="757130"/>
          </a:xfrm>
          <a:prstGeom prst="rect">
            <a:avLst/>
          </a:prstGeom>
          <a:noFill/>
        </p:spPr>
        <p:txBody>
          <a:bodyPr vert="horz" wrap="square" lIns="91440" tIns="45720" rIns="91440" bIns="45720" rtlCol="0" anchor="ctr">
            <a:spAutoFit/>
          </a:bodyPr>
          <a:lstStyle>
            <a:lvl1pPr algn="r" defTabSz="914400" rtl="0" eaLnBrk="1" latinLnBrk="0" hangingPunct="1">
              <a:lnSpc>
                <a:spcPct val="90000"/>
              </a:lnSpc>
              <a:spcBef>
                <a:spcPct val="0"/>
              </a:spcBef>
              <a:buNone/>
              <a:defRPr lang="uk-UA" sz="4400" b="1" i="0" kern="1200" baseline="0">
                <a:solidFill>
                  <a:schemeClr val="bg1"/>
                </a:solidFill>
                <a:latin typeface="+mn-lt"/>
                <a:ea typeface="Roboto Condensed" panose="02000000000000000000" pitchFamily="2" charset="0"/>
                <a:cs typeface="+mn-cs"/>
              </a:defRPr>
            </a:lvl1pPr>
          </a:lstStyle>
          <a:p>
            <a:pPr algn="ctr"/>
            <a:br>
              <a:rPr lang="en-ZA" sz="1600" dirty="0">
                <a:solidFill>
                  <a:srgbClr val="FFFF00"/>
                </a:solidFill>
              </a:rPr>
            </a:br>
            <a:r>
              <a:rPr lang="en-ZA" sz="1600" dirty="0">
                <a:solidFill>
                  <a:srgbClr val="FFFF00"/>
                </a:solidFill>
              </a:rPr>
              <a:t>Alexandra</a:t>
            </a:r>
            <a:br>
              <a:rPr lang="en-ZA" sz="1600" dirty="0">
                <a:solidFill>
                  <a:srgbClr val="FFFF00"/>
                </a:solidFill>
              </a:rPr>
            </a:br>
            <a:r>
              <a:rPr lang="en-ZA" sz="1600" dirty="0">
                <a:solidFill>
                  <a:srgbClr val="FFFF00"/>
                </a:solidFill>
              </a:rPr>
              <a:t>    </a:t>
            </a:r>
            <a:endParaRPr lang="en-AU" sz="1600" dirty="0">
              <a:solidFill>
                <a:srgbClr val="FFFF00"/>
              </a:solidFill>
            </a:endParaRPr>
          </a:p>
        </p:txBody>
      </p:sp>
      <p:sp>
        <p:nvSpPr>
          <p:cNvPr id="13" name="Title 11"/>
          <p:cNvSpPr>
            <a:spLocks noGrp="1"/>
          </p:cNvSpPr>
          <p:nvPr>
            <p:ph type="title"/>
          </p:nvPr>
        </p:nvSpPr>
        <p:spPr>
          <a:xfrm>
            <a:off x="3137837" y="3150634"/>
            <a:ext cx="2304256" cy="757130"/>
          </a:xfrm>
        </p:spPr>
        <p:txBody>
          <a:bodyPr/>
          <a:lstStyle/>
          <a:p>
            <a:pPr algn="ctr"/>
            <a:r>
              <a:rPr lang="en-ZA" sz="2000" dirty="0">
                <a:solidFill>
                  <a:srgbClr val="FFFF00"/>
                </a:solidFill>
              </a:rPr>
              <a:t>12 Nov 2016</a:t>
            </a:r>
            <a:br>
              <a:rPr lang="en-ZA" sz="2000" dirty="0">
                <a:solidFill>
                  <a:srgbClr val="FFFF00"/>
                </a:solidFill>
                <a:highlight>
                  <a:srgbClr val="EEA172"/>
                </a:highlight>
              </a:rPr>
            </a:br>
            <a:br>
              <a:rPr lang="en-ZA" sz="2000" dirty="0">
                <a:solidFill>
                  <a:srgbClr val="FFFF00"/>
                </a:solidFill>
                <a:highlight>
                  <a:srgbClr val="EEA172"/>
                </a:highlight>
              </a:rPr>
            </a:br>
            <a:r>
              <a:rPr lang="en-ZA" sz="2000" dirty="0">
                <a:solidFill>
                  <a:srgbClr val="FFFF00"/>
                </a:solidFill>
                <a:highlight>
                  <a:srgbClr val="EEA172"/>
                </a:highlight>
              </a:rPr>
              <a:t>    </a:t>
            </a:r>
            <a:endParaRPr lang="en-AU" sz="2000" dirty="0">
              <a:solidFill>
                <a:srgbClr val="FFFF00"/>
              </a:solidFill>
              <a:highlight>
                <a:srgbClr val="EEA172"/>
              </a:highlight>
            </a:endParaRPr>
          </a:p>
        </p:txBody>
      </p:sp>
      <p:sp>
        <p:nvSpPr>
          <p:cNvPr id="20" name="Title 1">
            <a:extLst>
              <a:ext uri="{FF2B5EF4-FFF2-40B4-BE49-F238E27FC236}">
                <a16:creationId xmlns:a16="http://schemas.microsoft.com/office/drawing/2014/main" id="{EEE53F79-FC0C-45DB-8EAD-389BEF885C20}"/>
              </a:ext>
            </a:extLst>
          </p:cNvPr>
          <p:cNvSpPr txBox="1">
            <a:spLocks/>
          </p:cNvSpPr>
          <p:nvPr/>
        </p:nvSpPr>
        <p:spPr>
          <a:xfrm>
            <a:off x="5042792" y="1307178"/>
            <a:ext cx="4009390" cy="778510"/>
          </a:xfrm>
          <a:prstGeom prst="rect">
            <a:avLst/>
          </a:prstGeom>
        </p:spPr>
        <p:txBody>
          <a:bodyPr>
            <a:normAutofit fontScale="97500" lnSpcReduction="10000"/>
          </a:bodyPr>
          <a:lstStyle/>
          <a:p>
            <a:pPr>
              <a:spcAft>
                <a:spcPts val="0"/>
              </a:spcAft>
            </a:pPr>
            <a:r>
              <a:rPr lang="en-AU" sz="2400" kern="1200" dirty="0">
                <a:solidFill>
                  <a:schemeClr val="bg1"/>
                </a:solidFill>
                <a:effectLst/>
                <a:latin typeface="Calibri Light" panose="020F0302020204030204" pitchFamily="34" charset="0"/>
                <a:ea typeface="Times New Roman" panose="02020603050405020304" pitchFamily="18" charset="0"/>
              </a:rPr>
              <a:t>Gauteng Hydrological Study</a:t>
            </a:r>
            <a:endParaRPr lang="en-ZA" sz="1200" dirty="0">
              <a:solidFill>
                <a:schemeClr val="bg1"/>
              </a:solidFill>
              <a:effectLst/>
              <a:latin typeface="Times New Roman" panose="02020603050405020304" pitchFamily="18" charset="0"/>
              <a:ea typeface="Times New Roman" panose="02020603050405020304" pitchFamily="18" charset="0"/>
            </a:endParaRPr>
          </a:p>
          <a:p>
            <a:pPr>
              <a:spcAft>
                <a:spcPts val="0"/>
              </a:spcAft>
            </a:pPr>
            <a:r>
              <a:rPr lang="en-AU" sz="2400" kern="1200" dirty="0">
                <a:solidFill>
                  <a:schemeClr val="bg1"/>
                </a:solidFill>
                <a:effectLst/>
                <a:latin typeface="Calibri Light" panose="020F0302020204030204" pitchFamily="34" charset="0"/>
                <a:ea typeface="Times New Roman" panose="02020603050405020304" pitchFamily="18" charset="0"/>
              </a:rPr>
              <a:t> &amp; Flood Risk Assessment 2018</a:t>
            </a:r>
            <a:endParaRPr lang="en-ZA" sz="12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840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92E120-E1D0-443D-9A07-D14AB4C1F59A}"/>
              </a:ext>
            </a:extLst>
          </p:cNvPr>
          <p:cNvSpPr/>
          <p:nvPr/>
        </p:nvSpPr>
        <p:spPr>
          <a:xfrm>
            <a:off x="0" y="1219199"/>
            <a:ext cx="9144000" cy="5638801"/>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54D9D91-BAD6-4FC1-B7E3-86D2BE5A2F64}"/>
              </a:ext>
            </a:extLst>
          </p:cNvPr>
          <p:cNvSpPr txBox="1">
            <a:spLocks/>
          </p:cNvSpPr>
          <p:nvPr/>
        </p:nvSpPr>
        <p:spPr>
          <a:xfrm>
            <a:off x="5042792" y="1307178"/>
            <a:ext cx="4009390" cy="778510"/>
          </a:xfrm>
          <a:prstGeom prst="rect">
            <a:avLst/>
          </a:prstGeom>
        </p:spPr>
        <p:txBody>
          <a:bodyPr>
            <a:normAutofit fontScale="97500" lnSpcReduction="10000"/>
          </a:bodyPr>
          <a:lstStyle/>
          <a:p>
            <a:pPr>
              <a:spcAft>
                <a:spcPts val="0"/>
              </a:spcAft>
            </a:pPr>
            <a:r>
              <a:rPr lang="en-AU" sz="2400" kern="1200" dirty="0">
                <a:solidFill>
                  <a:schemeClr val="bg1"/>
                </a:solidFill>
                <a:effectLst/>
                <a:latin typeface="Calibri Light" panose="020F0302020204030204" pitchFamily="34" charset="0"/>
                <a:ea typeface="Times New Roman" panose="02020603050405020304" pitchFamily="18" charset="0"/>
              </a:rPr>
              <a:t>Gauteng Hydrological Study</a:t>
            </a:r>
            <a:endParaRPr lang="en-ZA" sz="1200" dirty="0">
              <a:solidFill>
                <a:schemeClr val="bg1"/>
              </a:solidFill>
              <a:effectLst/>
              <a:latin typeface="Times New Roman" panose="02020603050405020304" pitchFamily="18" charset="0"/>
              <a:ea typeface="Times New Roman" panose="02020603050405020304" pitchFamily="18" charset="0"/>
            </a:endParaRPr>
          </a:p>
          <a:p>
            <a:pPr>
              <a:spcAft>
                <a:spcPts val="0"/>
              </a:spcAft>
            </a:pPr>
            <a:r>
              <a:rPr lang="en-AU" sz="2400" kern="1200" dirty="0">
                <a:solidFill>
                  <a:schemeClr val="bg1"/>
                </a:solidFill>
                <a:effectLst/>
                <a:latin typeface="Calibri Light" panose="020F0302020204030204" pitchFamily="34" charset="0"/>
                <a:ea typeface="Times New Roman" panose="02020603050405020304" pitchFamily="18" charset="0"/>
              </a:rPr>
              <a:t> &amp; Flood Risk Assessment 2018</a:t>
            </a:r>
            <a:endParaRPr lang="en-ZA" sz="1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A5D5CBB6-B027-49A2-858F-74D5278F8D39}"/>
              </a:ext>
            </a:extLst>
          </p:cNvPr>
          <p:cNvSpPr/>
          <p:nvPr/>
        </p:nvSpPr>
        <p:spPr>
          <a:xfrm>
            <a:off x="3429000" y="2492896"/>
            <a:ext cx="2286000" cy="778511"/>
          </a:xfrm>
          <a:prstGeom prst="rect">
            <a:avLst/>
          </a:prstGeom>
          <a:solidFill>
            <a:schemeClr val="bg2">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PCSWMM</a:t>
            </a:r>
          </a:p>
        </p:txBody>
      </p:sp>
      <p:sp>
        <p:nvSpPr>
          <p:cNvPr id="6" name="Rectangle 5">
            <a:extLst>
              <a:ext uri="{FF2B5EF4-FFF2-40B4-BE49-F238E27FC236}">
                <a16:creationId xmlns:a16="http://schemas.microsoft.com/office/drawing/2014/main" id="{F5AE49A1-4903-4B55-ABD2-B032FFBF8853}"/>
              </a:ext>
            </a:extLst>
          </p:cNvPr>
          <p:cNvSpPr/>
          <p:nvPr/>
        </p:nvSpPr>
        <p:spPr>
          <a:xfrm>
            <a:off x="299830" y="3527701"/>
            <a:ext cx="2286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rPr>
              <a:t>Data Processing</a:t>
            </a:r>
          </a:p>
          <a:p>
            <a:pPr algn="ctr"/>
            <a:r>
              <a:rPr lang="en-US" sz="2000" dirty="0">
                <a:solidFill>
                  <a:schemeClr val="tx1">
                    <a:lumMod val="75000"/>
                  </a:schemeClr>
                </a:solidFill>
              </a:rPr>
              <a:t>Spatial Analysis</a:t>
            </a:r>
          </a:p>
          <a:p>
            <a:pPr algn="ctr"/>
            <a:r>
              <a:rPr lang="en-US" sz="2000" dirty="0">
                <a:solidFill>
                  <a:schemeClr val="tx1">
                    <a:lumMod val="75000"/>
                  </a:schemeClr>
                </a:solidFill>
              </a:rPr>
              <a:t>Mapping</a:t>
            </a:r>
          </a:p>
        </p:txBody>
      </p:sp>
      <p:sp>
        <p:nvSpPr>
          <p:cNvPr id="7" name="Rectangle 6">
            <a:extLst>
              <a:ext uri="{FF2B5EF4-FFF2-40B4-BE49-F238E27FC236}">
                <a16:creationId xmlns:a16="http://schemas.microsoft.com/office/drawing/2014/main" id="{EC5F9193-3550-4180-9D50-E95584F5E406}"/>
              </a:ext>
            </a:extLst>
          </p:cNvPr>
          <p:cNvSpPr/>
          <p:nvPr/>
        </p:nvSpPr>
        <p:spPr>
          <a:xfrm>
            <a:off x="3429000" y="3501008"/>
            <a:ext cx="2286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Hydrological Modeling</a:t>
            </a:r>
          </a:p>
        </p:txBody>
      </p:sp>
      <p:sp>
        <p:nvSpPr>
          <p:cNvPr id="8" name="Rectangle 7">
            <a:extLst>
              <a:ext uri="{FF2B5EF4-FFF2-40B4-BE49-F238E27FC236}">
                <a16:creationId xmlns:a16="http://schemas.microsoft.com/office/drawing/2014/main" id="{C11A083C-5DE0-45FF-A87F-C6502C960886}"/>
              </a:ext>
            </a:extLst>
          </p:cNvPr>
          <p:cNvSpPr/>
          <p:nvPr/>
        </p:nvSpPr>
        <p:spPr>
          <a:xfrm>
            <a:off x="286795" y="2506507"/>
            <a:ext cx="2291411" cy="788370"/>
          </a:xfrm>
          <a:prstGeom prst="rect">
            <a:avLst/>
          </a:prstGeom>
          <a:solidFill>
            <a:srgbClr val="1D9E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schemeClr>
                </a:solidFill>
              </a:rPr>
              <a:t>ArcGIS</a:t>
            </a:r>
          </a:p>
        </p:txBody>
      </p:sp>
      <p:sp>
        <p:nvSpPr>
          <p:cNvPr id="2" name="Arrow: Curved Right 1">
            <a:extLst>
              <a:ext uri="{FF2B5EF4-FFF2-40B4-BE49-F238E27FC236}">
                <a16:creationId xmlns:a16="http://schemas.microsoft.com/office/drawing/2014/main" id="{32D8E18F-2B33-402B-BE4A-6235E60FA42E}"/>
              </a:ext>
            </a:extLst>
          </p:cNvPr>
          <p:cNvSpPr/>
          <p:nvPr/>
        </p:nvSpPr>
        <p:spPr>
          <a:xfrm>
            <a:off x="2699792" y="3799309"/>
            <a:ext cx="576064" cy="6480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11" name="Arrow: Curved Left 10">
            <a:extLst>
              <a:ext uri="{FF2B5EF4-FFF2-40B4-BE49-F238E27FC236}">
                <a16:creationId xmlns:a16="http://schemas.microsoft.com/office/drawing/2014/main" id="{F18E0BA2-3B0E-4194-8624-D68F262D9639}"/>
              </a:ext>
            </a:extLst>
          </p:cNvPr>
          <p:cNvSpPr/>
          <p:nvPr/>
        </p:nvSpPr>
        <p:spPr>
          <a:xfrm>
            <a:off x="2699792" y="4663405"/>
            <a:ext cx="648072" cy="64807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12" name="Rectangle 11">
            <a:extLst>
              <a:ext uri="{FF2B5EF4-FFF2-40B4-BE49-F238E27FC236}">
                <a16:creationId xmlns:a16="http://schemas.microsoft.com/office/drawing/2014/main" id="{A7664A0A-5E77-4C2A-B4E2-21544110DE63}"/>
              </a:ext>
            </a:extLst>
          </p:cNvPr>
          <p:cNvSpPr/>
          <p:nvPr/>
        </p:nvSpPr>
        <p:spPr>
          <a:xfrm>
            <a:off x="5796136" y="3655293"/>
            <a:ext cx="1732756" cy="605009"/>
          </a:xfrm>
          <a:prstGeom prst="rect">
            <a:avLst/>
          </a:prstGeom>
          <a:solidFill>
            <a:schemeClr val="bg2">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Catchment</a:t>
            </a:r>
          </a:p>
        </p:txBody>
      </p:sp>
      <p:sp>
        <p:nvSpPr>
          <p:cNvPr id="13" name="Rectangle 12">
            <a:extLst>
              <a:ext uri="{FF2B5EF4-FFF2-40B4-BE49-F238E27FC236}">
                <a16:creationId xmlns:a16="http://schemas.microsoft.com/office/drawing/2014/main" id="{DA7CFD01-3289-4D52-BF17-21D11A5EBEC1}"/>
              </a:ext>
            </a:extLst>
          </p:cNvPr>
          <p:cNvSpPr/>
          <p:nvPr/>
        </p:nvSpPr>
        <p:spPr>
          <a:xfrm>
            <a:off x="5796136" y="4327880"/>
            <a:ext cx="1732756" cy="605009"/>
          </a:xfrm>
          <a:prstGeom prst="rect">
            <a:avLst/>
          </a:prstGeom>
          <a:solidFill>
            <a:schemeClr val="bg2">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Runoff</a:t>
            </a:r>
          </a:p>
        </p:txBody>
      </p:sp>
      <p:sp>
        <p:nvSpPr>
          <p:cNvPr id="14" name="Rectangle 13">
            <a:extLst>
              <a:ext uri="{FF2B5EF4-FFF2-40B4-BE49-F238E27FC236}">
                <a16:creationId xmlns:a16="http://schemas.microsoft.com/office/drawing/2014/main" id="{ABA3672D-8661-4CBD-8128-4ABDA8231E65}"/>
              </a:ext>
            </a:extLst>
          </p:cNvPr>
          <p:cNvSpPr/>
          <p:nvPr/>
        </p:nvSpPr>
        <p:spPr>
          <a:xfrm>
            <a:off x="5796136" y="5000467"/>
            <a:ext cx="1732756" cy="605009"/>
          </a:xfrm>
          <a:prstGeom prst="rect">
            <a:avLst/>
          </a:prstGeom>
          <a:solidFill>
            <a:schemeClr val="bg2">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Inundation</a:t>
            </a:r>
          </a:p>
        </p:txBody>
      </p:sp>
    </p:spTree>
    <p:extLst>
      <p:ext uri="{BB962C8B-B14F-4D97-AF65-F5344CB8AC3E}">
        <p14:creationId xmlns:p14="http://schemas.microsoft.com/office/powerpoint/2010/main" val="3193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1196752"/>
            <a:ext cx="9252520" cy="5661248"/>
          </a:xfrm>
          <a:prstGeom prst="rect">
            <a:avLst/>
          </a:prstGeom>
          <a:noFill/>
        </p:spPr>
      </p:pic>
    </p:spTree>
    <p:extLst>
      <p:ext uri="{BB962C8B-B14F-4D97-AF65-F5344CB8AC3E}">
        <p14:creationId xmlns:p14="http://schemas.microsoft.com/office/powerpoint/2010/main" val="3734081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425E62-69BB-4E35-BA6C-F00A609944B9}"/>
              </a:ext>
            </a:extLst>
          </p:cNvPr>
          <p:cNvSpPr/>
          <p:nvPr/>
        </p:nvSpPr>
        <p:spPr>
          <a:xfrm>
            <a:off x="175102" y="1222892"/>
            <a:ext cx="3056158" cy="792781"/>
          </a:xfrm>
          <a:prstGeom prst="rect">
            <a:avLst/>
          </a:prstGeom>
          <a:solidFill>
            <a:schemeClr val="tx1"/>
          </a:solidFill>
        </p:spPr>
        <p:txBody>
          <a:bodyPr wrap="square">
            <a:spAutoFit/>
          </a:bodyPr>
          <a:lstStyle/>
          <a:p>
            <a:pPr>
              <a:lnSpc>
                <a:spcPct val="150000"/>
              </a:lnSpc>
            </a:pPr>
            <a:r>
              <a:rPr lang="en-ZA" sz="1600" b="1" dirty="0">
                <a:solidFill>
                  <a:schemeClr val="bg1"/>
                </a:solidFill>
              </a:rPr>
              <a:t>STUDY AREA &amp; APPROACH</a:t>
            </a:r>
          </a:p>
          <a:p>
            <a:pPr>
              <a:lnSpc>
                <a:spcPct val="150000"/>
              </a:lnSpc>
            </a:pPr>
            <a:endParaRPr lang="en-ZA" sz="1600" b="1" dirty="0">
              <a:solidFill>
                <a:schemeClr val="bg1"/>
              </a:solidFill>
            </a:endParaRPr>
          </a:p>
        </p:txBody>
      </p:sp>
      <p:pic>
        <p:nvPicPr>
          <p:cNvPr id="9" name="Picture 8">
            <a:extLst>
              <a:ext uri="{FF2B5EF4-FFF2-40B4-BE49-F238E27FC236}">
                <a16:creationId xmlns:a16="http://schemas.microsoft.com/office/drawing/2014/main" id="{54F07AA2-425C-4422-A16E-7D830AE7CE4E}"/>
              </a:ext>
            </a:extLst>
          </p:cNvPr>
          <p:cNvPicPr/>
          <p:nvPr/>
        </p:nvPicPr>
        <p:blipFill>
          <a:blip r:embed="rId3"/>
          <a:stretch>
            <a:fillRect/>
          </a:stretch>
        </p:blipFill>
        <p:spPr>
          <a:xfrm>
            <a:off x="3733223" y="1222892"/>
            <a:ext cx="5372101" cy="5615653"/>
          </a:xfrm>
          <a:prstGeom prst="rect">
            <a:avLst/>
          </a:prstGeom>
        </p:spPr>
      </p:pic>
      <p:sp>
        <p:nvSpPr>
          <p:cNvPr id="10" name="Title 11">
            <a:extLst>
              <a:ext uri="{FF2B5EF4-FFF2-40B4-BE49-F238E27FC236}">
                <a16:creationId xmlns:a16="http://schemas.microsoft.com/office/drawing/2014/main" id="{9E18E5EF-ED88-491A-BA30-48FF3513091C}"/>
              </a:ext>
            </a:extLst>
          </p:cNvPr>
          <p:cNvSpPr txBox="1">
            <a:spLocks/>
          </p:cNvSpPr>
          <p:nvPr/>
        </p:nvSpPr>
        <p:spPr>
          <a:xfrm>
            <a:off x="-14436" y="2178010"/>
            <a:ext cx="4512527" cy="2664318"/>
          </a:xfrm>
          <a:prstGeom prst="rect">
            <a:avLst/>
          </a:prstGeom>
        </p:spPr>
        <p:txBody>
          <a:bodyPr/>
          <a:lstStyle>
            <a:lvl1pPr algn="r" defTabSz="914400" rtl="0" eaLnBrk="1" latinLnBrk="0" hangingPunct="1">
              <a:lnSpc>
                <a:spcPct val="90000"/>
              </a:lnSpc>
              <a:spcBef>
                <a:spcPct val="0"/>
              </a:spcBef>
              <a:buNone/>
              <a:defRPr sz="1800" b="0" i="0" kern="1200">
                <a:solidFill>
                  <a:schemeClr val="tx1"/>
                </a:solidFill>
                <a:latin typeface="Calibri Bold" panose="020F0702030404030204" pitchFamily="34" charset="0"/>
                <a:ea typeface="+mj-ea"/>
                <a:cs typeface="+mj-cs"/>
              </a:defRPr>
            </a:lvl1pPr>
          </a:lstStyle>
          <a:p>
            <a:pPr algn="l"/>
            <a:r>
              <a:rPr lang="en-ZA" sz="1600" dirty="0"/>
              <a:t>Study Area: </a:t>
            </a:r>
          </a:p>
          <a:p>
            <a:pPr lvl="1"/>
            <a:r>
              <a:rPr lang="en-ZA" sz="1600" dirty="0"/>
              <a:t>Gauteng Province.</a:t>
            </a:r>
          </a:p>
          <a:p>
            <a:pPr algn="l"/>
            <a:endParaRPr lang="en-ZA" sz="1600" dirty="0"/>
          </a:p>
        </p:txBody>
      </p:sp>
    </p:spTree>
    <p:extLst>
      <p:ext uri="{BB962C8B-B14F-4D97-AF65-F5344CB8AC3E}">
        <p14:creationId xmlns:p14="http://schemas.microsoft.com/office/powerpoint/2010/main" val="218883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GENARAL LAYOUTS">
  <a:themeElements>
    <a:clrScheme name="Custom 19">
      <a:dk1>
        <a:srgbClr val="4D5159"/>
      </a:dk1>
      <a:lt1>
        <a:srgbClr val="FFFFFF"/>
      </a:lt1>
      <a:dk2>
        <a:srgbClr val="A8A9AD"/>
      </a:dk2>
      <a:lt2>
        <a:srgbClr val="F2F2F5"/>
      </a:lt2>
      <a:accent1>
        <a:srgbClr val="F08920"/>
      </a:accent1>
      <a:accent2>
        <a:srgbClr val="F3B570"/>
      </a:accent2>
      <a:accent3>
        <a:srgbClr val="374359"/>
      </a:accent3>
      <a:accent4>
        <a:srgbClr val="78818F"/>
      </a:accent4>
      <a:accent5>
        <a:srgbClr val="A9B2BD"/>
      </a:accent5>
      <a:accent6>
        <a:srgbClr val="E1E1E6"/>
      </a:accent6>
      <a:hlink>
        <a:srgbClr val="F08920"/>
      </a:hlink>
      <a:folHlink>
        <a:srgbClr val="44546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EC PowerPoint Template" id="{F1F630D2-05DB-449A-A990-E33A307EE139}" vid="{074856A2-4954-40BB-8E4B-A295D47507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SMEC PowerPoint Template</Template>
  <TotalTime>6632</TotalTime>
  <Words>2684</Words>
  <Application>Microsoft Office PowerPoint</Application>
  <PresentationFormat>On-screen Show (4:3)</PresentationFormat>
  <Paragraphs>225</Paragraphs>
  <Slides>29</Slides>
  <Notes>29</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ArialMT</vt:lpstr>
      <vt:lpstr>Calibri</vt:lpstr>
      <vt:lpstr>Calibri Bold</vt:lpstr>
      <vt:lpstr>Calibri Light</vt:lpstr>
      <vt:lpstr>Calibri Regular</vt:lpstr>
      <vt:lpstr>Courier New</vt:lpstr>
      <vt:lpstr>Roboto Condensed</vt:lpstr>
      <vt:lpstr>Times New Roman</vt:lpstr>
      <vt:lpstr>Wingdings</vt:lpstr>
      <vt:lpstr>GENARAL LAYOUTS</vt:lpstr>
      <vt:lpstr>PowerPoint Presentation</vt:lpstr>
      <vt:lpstr>PowerPoint Presentation</vt:lpstr>
      <vt:lpstr>PowerPoint Presentation</vt:lpstr>
      <vt:lpstr>PowerPoint Presentation</vt:lpstr>
      <vt:lpstr>PowerPoint Presentation</vt:lpstr>
      <vt:lpstr>12 Nov 2016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SMEC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Dobbs, Karen</dc:creator>
  <cp:lastModifiedBy>Dawie JANSEN VAN VUUREN</cp:lastModifiedBy>
  <cp:revision>280</cp:revision>
  <cp:lastPrinted>2016-12-07T02:57:43Z</cp:lastPrinted>
  <dcterms:created xsi:type="dcterms:W3CDTF">2016-12-07T22:09:42Z</dcterms:created>
  <dcterms:modified xsi:type="dcterms:W3CDTF">2020-02-28T07:01:20Z</dcterms:modified>
</cp:coreProperties>
</file>