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8"/>
  </p:notesMasterIdLst>
  <p:sldIdLst>
    <p:sldId id="256" r:id="rId4"/>
    <p:sldId id="258" r:id="rId5"/>
    <p:sldId id="275" r:id="rId6"/>
    <p:sldId id="279" r:id="rId7"/>
    <p:sldId id="276" r:id="rId8"/>
    <p:sldId id="259" r:id="rId9"/>
    <p:sldId id="266" r:id="rId10"/>
    <p:sldId id="278" r:id="rId11"/>
    <p:sldId id="260" r:id="rId12"/>
    <p:sldId id="269" r:id="rId13"/>
    <p:sldId id="262" r:id="rId14"/>
    <p:sldId id="261" r:id="rId15"/>
    <p:sldId id="265"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C01"/>
    <a:srgbClr val="A68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94795"/>
  </p:normalViewPr>
  <p:slideViewPr>
    <p:cSldViewPr snapToGrid="0">
      <p:cViewPr varScale="1">
        <p:scale>
          <a:sx n="120" d="100"/>
          <a:sy n="120" d="100"/>
        </p:scale>
        <p:origin x="528"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3D-4CBE-B9B5-B2B1586497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3D-4CBE-B9B5-B2B1586497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3D-4CBE-B9B5-B2B1586497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3D-4CBE-B9B5-B2B1586497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9BD-DF48-AEC1-B3DA8E515A3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9BD-DF48-AEC1-B3DA8E515A33}"/>
              </c:ext>
            </c:extLst>
          </c:dPt>
          <c:dLbls>
            <c:dLbl>
              <c:idx val="0"/>
              <c:layout>
                <c:manualLayout>
                  <c:x val="0.10290641079126686"/>
                  <c:y val="-5.5555555555555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F3D-4CBE-B9B5-B2B158649717}"/>
                </c:ext>
              </c:extLst>
            </c:dLbl>
            <c:dLbl>
              <c:idx val="2"/>
              <c:layout>
                <c:manualLayout>
                  <c:x val="0.1668752607425949"/>
                  <c:y val="-0.1484285758643426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F3D-4CBE-B9B5-B2B158649717}"/>
                </c:ext>
              </c:extLst>
            </c:dLbl>
            <c:dLbl>
              <c:idx val="3"/>
              <c:layout>
                <c:manualLayout>
                  <c:x val="-0.1835627868168544"/>
                  <c:y val="0.20876826722338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F3D-4CBE-B9B5-B2B158649717}"/>
                </c:ext>
              </c:extLst>
            </c:dLbl>
            <c:dLbl>
              <c:idx val="5"/>
              <c:layout>
                <c:manualLayout>
                  <c:x val="-9.7343902099847029E-2"/>
                  <c:y val="-3.24074074074074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9BD-DF48-AEC1-B3DA8E515A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'Candidate Gender-Race Sept 2024'!$B$32:$B$37</c:f>
              <c:strCache>
                <c:ptCount val="6"/>
                <c:pt idx="0">
                  <c:v>Land Survey</c:v>
                </c:pt>
                <c:pt idx="1">
                  <c:v>Hydro Survey</c:v>
                </c:pt>
                <c:pt idx="2">
                  <c:v>Engineering Survey</c:v>
                </c:pt>
                <c:pt idx="3">
                  <c:v>Mine Survey</c:v>
                </c:pt>
                <c:pt idx="4">
                  <c:v>Photo Survey</c:v>
                </c:pt>
                <c:pt idx="5">
                  <c:v>GISc</c:v>
                </c:pt>
              </c:strCache>
            </c:strRef>
          </c:cat>
          <c:val>
            <c:numRef>
              <c:f>'Candidate Gender-Race Sept 2024'!$C$32:$C$37</c:f>
              <c:numCache>
                <c:formatCode>General</c:formatCode>
                <c:ptCount val="6"/>
                <c:pt idx="0">
                  <c:v>22.92</c:v>
                </c:pt>
                <c:pt idx="1">
                  <c:v>0.36</c:v>
                </c:pt>
                <c:pt idx="2">
                  <c:v>45.77</c:v>
                </c:pt>
                <c:pt idx="3">
                  <c:v>3.73</c:v>
                </c:pt>
                <c:pt idx="4">
                  <c:v>0.2</c:v>
                </c:pt>
                <c:pt idx="5">
                  <c:v>27.02</c:v>
                </c:pt>
              </c:numCache>
            </c:numRef>
          </c:val>
          <c:extLst>
            <c:ext xmlns:c16="http://schemas.microsoft.com/office/drawing/2014/chart" uri="{C3380CC4-5D6E-409C-BE32-E72D297353CC}">
              <c16:uniqueId val="{00000008-9F3D-4CBE-B9B5-B2B15864971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FE-4CF5-A951-43D6212DB9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FE-4CF5-A951-43D6212DB9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FE-4CF5-A951-43D6212DB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FE-4CF5-A951-43D6212DB9EC}"/>
              </c:ext>
            </c:extLst>
          </c:dPt>
          <c:dLbls>
            <c:dLbl>
              <c:idx val="0"/>
              <c:layout>
                <c:manualLayout>
                  <c:x val="0.18055555555555555"/>
                  <c:y val="2.77777777777777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8FE-4CF5-A951-43D6212DB9EC}"/>
                </c:ext>
              </c:extLst>
            </c:dLbl>
            <c:dLbl>
              <c:idx val="1"/>
              <c:layout>
                <c:manualLayout>
                  <c:x val="0.11388888888888889"/>
                  <c:y val="-4.629629629629629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8FE-4CF5-A951-43D6212DB9EC}"/>
                </c:ext>
              </c:extLst>
            </c:dLbl>
            <c:dLbl>
              <c:idx val="2"/>
              <c:layout>
                <c:manualLayout>
                  <c:x val="-6.9444444444444448E-2"/>
                  <c:y val="-9.259259259259343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8FE-4CF5-A951-43D6212DB9EC}"/>
                </c:ext>
              </c:extLst>
            </c:dLbl>
            <c:dLbl>
              <c:idx val="3"/>
              <c:layout>
                <c:manualLayout>
                  <c:x val="-0.12777777777777777"/>
                  <c:y val="6.7147856517935263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8FE-4CF5-A951-43D6212DB9E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'Gender &amp; Race -September 2024'!$C$49:$C$52</c:f>
              <c:strCache>
                <c:ptCount val="4"/>
                <c:pt idx="0">
                  <c:v>Candidates(CGP)</c:v>
                </c:pt>
                <c:pt idx="1">
                  <c:v>Technicians(GPc)</c:v>
                </c:pt>
                <c:pt idx="2">
                  <c:v>Technologist(GPg)</c:v>
                </c:pt>
                <c:pt idx="3">
                  <c:v>Professional(GPr)</c:v>
                </c:pt>
              </c:strCache>
            </c:strRef>
          </c:cat>
          <c:val>
            <c:numRef>
              <c:f>'Gender &amp; Race -September 2024'!$D$49:$D$52</c:f>
              <c:numCache>
                <c:formatCode>General</c:formatCode>
                <c:ptCount val="4"/>
                <c:pt idx="0">
                  <c:v>11.57</c:v>
                </c:pt>
                <c:pt idx="1">
                  <c:v>39.950000000000003</c:v>
                </c:pt>
                <c:pt idx="2">
                  <c:v>12.85</c:v>
                </c:pt>
                <c:pt idx="3">
                  <c:v>35.630000000000003</c:v>
                </c:pt>
              </c:numCache>
            </c:numRef>
          </c:val>
          <c:extLst>
            <c:ext xmlns:c16="http://schemas.microsoft.com/office/drawing/2014/chart" uri="{C3380CC4-5D6E-409C-BE32-E72D297353CC}">
              <c16:uniqueId val="{00000008-18FE-4CF5-A951-43D6212DB9E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234AF-5E20-4834-A29C-3AF108C6C594}" type="doc">
      <dgm:prSet loTypeId="urn:microsoft.com/office/officeart/2005/8/layout/arrow2" loCatId="process" qsTypeId="urn:microsoft.com/office/officeart/2005/8/quickstyle/3d1" qsCatId="3D" csTypeId="urn:microsoft.com/office/officeart/2005/8/colors/colorful1" csCatId="colorful" phldr="1"/>
      <dgm:spPr/>
      <dgm:t>
        <a:bodyPr/>
        <a:lstStyle/>
        <a:p>
          <a:endParaRPr lang="en-ZA"/>
        </a:p>
      </dgm:t>
    </dgm:pt>
    <dgm:pt modelId="{9EBE3D10-D404-4814-BCB3-B285EDAEEC30}">
      <dgm:prSet phldrT="[Text]" custT="1"/>
      <dgm:spPr/>
      <dgm:t>
        <a:bodyPr/>
        <a:lstStyle/>
        <a:p>
          <a:r>
            <a:rPr lang="en-ZA" sz="1800" b="1" dirty="0">
              <a:solidFill>
                <a:srgbClr val="A68462"/>
              </a:solidFill>
            </a:rPr>
            <a:t>1910</a:t>
          </a:r>
        </a:p>
        <a:p>
          <a:r>
            <a:rPr lang="en-ZA" sz="1400" dirty="0"/>
            <a:t>These four territories retained their individual legislation until the Land Survey Act 9 of 1927</a:t>
          </a:r>
        </a:p>
      </dgm:t>
    </dgm:pt>
    <dgm:pt modelId="{B0C44CE0-59F8-45BF-B5C7-3707086C4812}" type="parTrans" cxnId="{C7015DBE-6056-4D54-9893-42ED778A54EB}">
      <dgm:prSet/>
      <dgm:spPr/>
      <dgm:t>
        <a:bodyPr/>
        <a:lstStyle/>
        <a:p>
          <a:endParaRPr lang="en-ZA"/>
        </a:p>
      </dgm:t>
    </dgm:pt>
    <dgm:pt modelId="{E65306BC-F3D9-4917-945D-11563C849CB3}" type="sibTrans" cxnId="{C7015DBE-6056-4D54-9893-42ED778A54EB}">
      <dgm:prSet/>
      <dgm:spPr/>
      <dgm:t>
        <a:bodyPr/>
        <a:lstStyle/>
        <a:p>
          <a:endParaRPr lang="en-ZA"/>
        </a:p>
      </dgm:t>
    </dgm:pt>
    <dgm:pt modelId="{A59452E4-B882-41E9-A1C7-99F588299427}">
      <dgm:prSet phldrT="[Text]" custT="1"/>
      <dgm:spPr/>
      <dgm:t>
        <a:bodyPr/>
        <a:lstStyle/>
        <a:p>
          <a:r>
            <a:rPr lang="en-ZA" sz="1800" b="1" dirty="0">
              <a:solidFill>
                <a:srgbClr val="A68462"/>
              </a:solidFill>
            </a:rPr>
            <a:t>1950</a:t>
          </a:r>
        </a:p>
        <a:p>
          <a:r>
            <a:rPr lang="en-ZA" sz="1400" dirty="0"/>
            <a:t>The year 1950 saw the enactment of the Land Surveyor’s Registration Act No. 14 0f 1950. The planning and discussion leading up to this registration started sixteen years prior to the enactment, in 1934</a:t>
          </a:r>
        </a:p>
      </dgm:t>
    </dgm:pt>
    <dgm:pt modelId="{20BB8D87-851B-452A-BB40-E9ECAD1EFCE8}" type="parTrans" cxnId="{59345CBA-80BF-48EE-AD2D-3AE678F7503C}">
      <dgm:prSet/>
      <dgm:spPr/>
      <dgm:t>
        <a:bodyPr/>
        <a:lstStyle/>
        <a:p>
          <a:endParaRPr lang="en-ZA"/>
        </a:p>
      </dgm:t>
    </dgm:pt>
    <dgm:pt modelId="{A9704082-90BD-48F3-B91A-CDFA276F0CF0}" type="sibTrans" cxnId="{59345CBA-80BF-48EE-AD2D-3AE678F7503C}">
      <dgm:prSet/>
      <dgm:spPr/>
      <dgm:t>
        <a:bodyPr/>
        <a:lstStyle/>
        <a:p>
          <a:endParaRPr lang="en-ZA"/>
        </a:p>
      </dgm:t>
    </dgm:pt>
    <dgm:pt modelId="{75F83C63-C897-4F03-B51D-5983DBB33F43}">
      <dgm:prSet custT="1"/>
      <dgm:spPr/>
      <dgm:t>
        <a:bodyPr/>
        <a:lstStyle/>
        <a:p>
          <a:r>
            <a:rPr lang="en-ZA" sz="1800" b="1" dirty="0">
              <a:solidFill>
                <a:srgbClr val="A68462"/>
              </a:solidFill>
            </a:rPr>
            <a:t>1984</a:t>
          </a:r>
        </a:p>
        <a:p>
          <a:r>
            <a:rPr lang="en-ZA" sz="1400" dirty="0"/>
            <a:t>The Land Surveyor’s Registration Act No. 14 of 1950 was later superseded by the Professional Land Surveyors Act No. 40 of 1984</a:t>
          </a:r>
        </a:p>
        <a:p>
          <a:endParaRPr lang="en-ZA" sz="5000" dirty="0"/>
        </a:p>
      </dgm:t>
    </dgm:pt>
    <dgm:pt modelId="{FB6E0FED-F42F-4413-92AE-0CF639930DEB}" type="parTrans" cxnId="{9FC31FFD-DBC7-43C5-951F-B70994B05974}">
      <dgm:prSet/>
      <dgm:spPr/>
      <dgm:t>
        <a:bodyPr/>
        <a:lstStyle/>
        <a:p>
          <a:endParaRPr lang="en-ZA"/>
        </a:p>
      </dgm:t>
    </dgm:pt>
    <dgm:pt modelId="{1D4614A6-BA04-4546-A9A7-9AF96EEBC6B9}" type="sibTrans" cxnId="{9FC31FFD-DBC7-43C5-951F-B70994B05974}">
      <dgm:prSet/>
      <dgm:spPr/>
      <dgm:t>
        <a:bodyPr/>
        <a:lstStyle/>
        <a:p>
          <a:endParaRPr lang="en-ZA"/>
        </a:p>
      </dgm:t>
    </dgm:pt>
    <dgm:pt modelId="{5B4CA191-870E-4793-A959-22A9763B31F5}">
      <dgm:prSet/>
      <dgm:spPr/>
      <dgm:t>
        <a:bodyPr/>
        <a:lstStyle/>
        <a:p>
          <a:endParaRPr lang="en-GB"/>
        </a:p>
      </dgm:t>
    </dgm:pt>
    <dgm:pt modelId="{87A30F64-1796-4C66-9F69-5596390144A1}" type="parTrans" cxnId="{80578018-1505-48C1-8646-B77F8BF12EE6}">
      <dgm:prSet/>
      <dgm:spPr/>
      <dgm:t>
        <a:bodyPr/>
        <a:lstStyle/>
        <a:p>
          <a:endParaRPr lang="en-ZA"/>
        </a:p>
      </dgm:t>
    </dgm:pt>
    <dgm:pt modelId="{982A9B2E-AEBC-4EA9-8DF4-9573E659F269}" type="sibTrans" cxnId="{80578018-1505-48C1-8646-B77F8BF12EE6}">
      <dgm:prSet/>
      <dgm:spPr/>
      <dgm:t>
        <a:bodyPr/>
        <a:lstStyle/>
        <a:p>
          <a:endParaRPr lang="en-ZA"/>
        </a:p>
      </dgm:t>
    </dgm:pt>
    <dgm:pt modelId="{F9BD3D41-3800-4BF7-A6BA-D4DBA2B1AC79}">
      <dgm:prSet phldrT="[Text]" custT="1"/>
      <dgm:spPr/>
      <dgm:t>
        <a:bodyPr/>
        <a:lstStyle/>
        <a:p>
          <a:r>
            <a:rPr lang="en-ZA" sz="1800" b="1" dirty="0">
              <a:solidFill>
                <a:srgbClr val="A68462"/>
              </a:solidFill>
            </a:rPr>
            <a:t>1927</a:t>
          </a:r>
        </a:p>
        <a:p>
          <a:r>
            <a:rPr lang="en-ZA" sz="1400" dirty="0"/>
            <a:t>The Land Survey Act 9 of 1927 put South African surveying in the position it is in today</a:t>
          </a:r>
        </a:p>
      </dgm:t>
    </dgm:pt>
    <dgm:pt modelId="{6DA6AA11-5A60-4A63-9A69-E73A020C92D9}" type="parTrans" cxnId="{DD7FF297-7D75-428A-B9BD-66863C7ACC97}">
      <dgm:prSet/>
      <dgm:spPr/>
      <dgm:t>
        <a:bodyPr/>
        <a:lstStyle/>
        <a:p>
          <a:endParaRPr lang="en-ZA"/>
        </a:p>
      </dgm:t>
    </dgm:pt>
    <dgm:pt modelId="{2EA0606F-F4C0-4F5F-A959-407C21070F97}" type="sibTrans" cxnId="{DD7FF297-7D75-428A-B9BD-66863C7ACC97}">
      <dgm:prSet/>
      <dgm:spPr/>
      <dgm:t>
        <a:bodyPr/>
        <a:lstStyle/>
        <a:p>
          <a:endParaRPr lang="en-ZA"/>
        </a:p>
      </dgm:t>
    </dgm:pt>
    <dgm:pt modelId="{21AAB5D4-830A-4540-9A41-592FFF7DE024}">
      <dgm:prSet phldrT="[Text]" custT="1"/>
      <dgm:spPr/>
      <dgm:t>
        <a:bodyPr/>
        <a:lstStyle/>
        <a:p>
          <a:r>
            <a:rPr lang="en-ZA" sz="1800" b="1" dirty="0">
              <a:solidFill>
                <a:srgbClr val="A68462"/>
              </a:solidFill>
            </a:rPr>
            <a:t>1971 - 1986</a:t>
          </a:r>
        </a:p>
        <a:p>
          <a:r>
            <a:rPr lang="en-ZA" sz="1400" dirty="0"/>
            <a:t>The Sectional Titles Act made  it possible for plots and portions of  buildings to be individually owned</a:t>
          </a:r>
        </a:p>
      </dgm:t>
    </dgm:pt>
    <dgm:pt modelId="{09324B18-08CE-4AB1-963A-BD127E98B06C}" type="parTrans" cxnId="{D249B27B-5D04-4636-BB83-4872833F51FF}">
      <dgm:prSet/>
      <dgm:spPr/>
      <dgm:t>
        <a:bodyPr/>
        <a:lstStyle/>
        <a:p>
          <a:endParaRPr lang="en-ZA"/>
        </a:p>
      </dgm:t>
    </dgm:pt>
    <dgm:pt modelId="{B9E9B559-8850-4FB3-B4FA-B3B851B647BF}" type="sibTrans" cxnId="{D249B27B-5D04-4636-BB83-4872833F51FF}">
      <dgm:prSet/>
      <dgm:spPr/>
      <dgm:t>
        <a:bodyPr/>
        <a:lstStyle/>
        <a:p>
          <a:endParaRPr lang="en-ZA"/>
        </a:p>
      </dgm:t>
    </dgm:pt>
    <dgm:pt modelId="{690F1B17-675C-4F64-A823-A282AD9E9F12}">
      <dgm:prSet/>
      <dgm:spPr/>
      <dgm:t>
        <a:bodyPr/>
        <a:lstStyle/>
        <a:p>
          <a:endParaRPr lang="en-GB"/>
        </a:p>
      </dgm:t>
    </dgm:pt>
    <dgm:pt modelId="{660ABA67-D202-442A-A607-8C6113C1FBE9}" type="parTrans" cxnId="{9A4CD347-3A58-42FB-A3C6-050ED37D2D58}">
      <dgm:prSet/>
      <dgm:spPr/>
      <dgm:t>
        <a:bodyPr/>
        <a:lstStyle/>
        <a:p>
          <a:endParaRPr lang="en-ZA"/>
        </a:p>
      </dgm:t>
    </dgm:pt>
    <dgm:pt modelId="{22CFFC4F-788A-4411-9592-5B79B8324BDD}" type="sibTrans" cxnId="{9A4CD347-3A58-42FB-A3C6-050ED37D2D58}">
      <dgm:prSet/>
      <dgm:spPr/>
      <dgm:t>
        <a:bodyPr/>
        <a:lstStyle/>
        <a:p>
          <a:endParaRPr lang="en-ZA"/>
        </a:p>
      </dgm:t>
    </dgm:pt>
    <dgm:pt modelId="{297476B2-407E-4B83-B22F-4B01780528B1}" type="pres">
      <dgm:prSet presAssocID="{D4D234AF-5E20-4834-A29C-3AF108C6C594}" presName="arrowDiagram" presStyleCnt="0">
        <dgm:presLayoutVars>
          <dgm:chMax val="5"/>
          <dgm:dir/>
          <dgm:resizeHandles val="exact"/>
        </dgm:presLayoutVars>
      </dgm:prSet>
      <dgm:spPr/>
    </dgm:pt>
    <dgm:pt modelId="{6A57A01D-AE61-485D-8C9B-3D2AE7663ACB}" type="pres">
      <dgm:prSet presAssocID="{D4D234AF-5E20-4834-A29C-3AF108C6C594}" presName="arrow" presStyleLbl="bgShp" presStyleIdx="0" presStyleCnt="1"/>
      <dgm:spPr/>
    </dgm:pt>
    <dgm:pt modelId="{3AB3B7E0-DC62-4E6D-86AB-06821FA529C4}" type="pres">
      <dgm:prSet presAssocID="{D4D234AF-5E20-4834-A29C-3AF108C6C594}" presName="arrowDiagram5" presStyleCnt="0"/>
      <dgm:spPr/>
    </dgm:pt>
    <dgm:pt modelId="{9B903A06-E215-4B72-9AC9-EE6E4A771E8D}" type="pres">
      <dgm:prSet presAssocID="{9EBE3D10-D404-4814-BCB3-B285EDAEEC30}" presName="bullet5a" presStyleLbl="node1" presStyleIdx="0" presStyleCnt="5" custLinFactX="400000" custLinFactY="-300000" custLinFactNeighborX="400903" custLinFactNeighborY="-320107"/>
      <dgm:spPr/>
    </dgm:pt>
    <dgm:pt modelId="{D8B2444F-F7B3-496C-9529-427CB8D240EE}" type="pres">
      <dgm:prSet presAssocID="{9EBE3D10-D404-4814-BCB3-B285EDAEEC30}" presName="textBox5a" presStyleLbl="revTx" presStyleIdx="0" presStyleCnt="5" custScaleX="109459" custScaleY="204519" custLinFactX="56187" custLinFactNeighborX="100000" custLinFactNeighborY="-35705">
        <dgm:presLayoutVars>
          <dgm:bulletEnabled val="1"/>
        </dgm:presLayoutVars>
      </dgm:prSet>
      <dgm:spPr/>
    </dgm:pt>
    <dgm:pt modelId="{4890CE5C-56E8-48FD-8FB2-7C03E09EC2F9}" type="pres">
      <dgm:prSet presAssocID="{F9BD3D41-3800-4BF7-A6BA-D4DBA2B1AC79}" presName="bullet5b" presStyleLbl="node1" presStyleIdx="1" presStyleCnt="5" custLinFactX="203939" custLinFactY="-100000" custLinFactNeighborX="300000" custLinFactNeighborY="-161749"/>
      <dgm:spPr/>
    </dgm:pt>
    <dgm:pt modelId="{2B6248AC-E031-47D0-BF90-6782B14BEB3F}" type="pres">
      <dgm:prSet presAssocID="{F9BD3D41-3800-4BF7-A6BA-D4DBA2B1AC79}" presName="textBox5b" presStyleLbl="revTx" presStyleIdx="1" presStyleCnt="5" custScaleX="138448" custScaleY="63397" custLinFactY="-19479" custLinFactNeighborX="-17675" custLinFactNeighborY="-100000">
        <dgm:presLayoutVars>
          <dgm:bulletEnabled val="1"/>
        </dgm:presLayoutVars>
      </dgm:prSet>
      <dgm:spPr/>
    </dgm:pt>
    <dgm:pt modelId="{73308A06-24EA-472F-9ACC-F1DFB0A3152B}" type="pres">
      <dgm:prSet presAssocID="{21AAB5D4-830A-4540-9A41-592FFF7DE024}" presName="bullet5c" presStyleLbl="node1" presStyleIdx="2" presStyleCnt="5" custLinFactX="144919" custLinFactY="-25193" custLinFactNeighborX="200000" custLinFactNeighborY="-100000"/>
      <dgm:spPr/>
    </dgm:pt>
    <dgm:pt modelId="{91A4028E-4D7A-4C1D-AF09-4729C340AA76}" type="pres">
      <dgm:prSet presAssocID="{21AAB5D4-830A-4540-9A41-592FFF7DE024}" presName="textBox5c" presStyleLbl="revTx" presStyleIdx="2" presStyleCnt="5" custLinFactNeighborX="42433" custLinFactNeighborY="-8239">
        <dgm:presLayoutVars>
          <dgm:bulletEnabled val="1"/>
        </dgm:presLayoutVars>
      </dgm:prSet>
      <dgm:spPr/>
    </dgm:pt>
    <dgm:pt modelId="{B3F3EA10-DBD0-4725-95A5-4C422AFE2795}" type="pres">
      <dgm:prSet presAssocID="{A59452E4-B882-41E9-A1C7-99F588299427}" presName="bullet5d" presStyleLbl="node1" presStyleIdx="3" presStyleCnt="5" custScaleX="98547" custScaleY="102820" custLinFactX="100000" custLinFactNeighborX="115606" custLinFactNeighborY="-53891"/>
      <dgm:spPr/>
    </dgm:pt>
    <dgm:pt modelId="{AABE9FD3-06F9-4A31-9B2D-5646180A47C3}" type="pres">
      <dgm:prSet presAssocID="{A59452E4-B882-41E9-A1C7-99F588299427}" presName="textBox5d" presStyleLbl="revTx" presStyleIdx="3" presStyleCnt="5" custLinFactNeighborX="46755" custLinFactNeighborY="1367">
        <dgm:presLayoutVars>
          <dgm:bulletEnabled val="1"/>
        </dgm:presLayoutVars>
      </dgm:prSet>
      <dgm:spPr/>
    </dgm:pt>
    <dgm:pt modelId="{C76F119F-7CAC-499B-8C08-D200296E1459}" type="pres">
      <dgm:prSet presAssocID="{75F83C63-C897-4F03-B51D-5983DBB33F43}" presName="bullet5e" presStyleLbl="node1" presStyleIdx="4" presStyleCnt="5" custScaleX="89526" custScaleY="90716" custLinFactX="20484" custLinFactNeighborX="100000" custLinFactNeighborY="-41473"/>
      <dgm:spPr/>
    </dgm:pt>
    <dgm:pt modelId="{131469DF-CDFC-45A3-8CCF-864FAC13FB9A}" type="pres">
      <dgm:prSet presAssocID="{75F83C63-C897-4F03-B51D-5983DBB33F43}" presName="textBox5e" presStyleLbl="revTx" presStyleIdx="4" presStyleCnt="5" custLinFactNeighborX="47592" custLinFactNeighborY="-7123">
        <dgm:presLayoutVars>
          <dgm:bulletEnabled val="1"/>
        </dgm:presLayoutVars>
      </dgm:prSet>
      <dgm:spPr/>
    </dgm:pt>
  </dgm:ptLst>
  <dgm:cxnLst>
    <dgm:cxn modelId="{80578018-1505-48C1-8646-B77F8BF12EE6}" srcId="{D4D234AF-5E20-4834-A29C-3AF108C6C594}" destId="{5B4CA191-870E-4793-A959-22A9763B31F5}" srcOrd="6" destOrd="0" parTransId="{87A30F64-1796-4C66-9F69-5596390144A1}" sibTransId="{982A9B2E-AEBC-4EA9-8DF4-9573E659F269}"/>
    <dgm:cxn modelId="{2BE3413E-424F-4292-BBF6-D4CB23115CDE}" type="presOf" srcId="{21AAB5D4-830A-4540-9A41-592FFF7DE024}" destId="{91A4028E-4D7A-4C1D-AF09-4729C340AA76}" srcOrd="0" destOrd="0" presId="urn:microsoft.com/office/officeart/2005/8/layout/arrow2"/>
    <dgm:cxn modelId="{9A4CD347-3A58-42FB-A3C6-050ED37D2D58}" srcId="{D4D234AF-5E20-4834-A29C-3AF108C6C594}" destId="{690F1B17-675C-4F64-A823-A282AD9E9F12}" srcOrd="5" destOrd="0" parTransId="{660ABA67-D202-442A-A607-8C6113C1FBE9}" sibTransId="{22CFFC4F-788A-4411-9592-5B79B8324BDD}"/>
    <dgm:cxn modelId="{3A7E665E-162E-4F15-8EDA-AD95C2689401}" type="presOf" srcId="{A59452E4-B882-41E9-A1C7-99F588299427}" destId="{AABE9FD3-06F9-4A31-9B2D-5646180A47C3}" srcOrd="0" destOrd="0" presId="urn:microsoft.com/office/officeart/2005/8/layout/arrow2"/>
    <dgm:cxn modelId="{BB962275-47F4-4625-866F-84D1F38299EA}" type="presOf" srcId="{D4D234AF-5E20-4834-A29C-3AF108C6C594}" destId="{297476B2-407E-4B83-B22F-4B01780528B1}" srcOrd="0" destOrd="0" presId="urn:microsoft.com/office/officeart/2005/8/layout/arrow2"/>
    <dgm:cxn modelId="{D249B27B-5D04-4636-BB83-4872833F51FF}" srcId="{D4D234AF-5E20-4834-A29C-3AF108C6C594}" destId="{21AAB5D4-830A-4540-9A41-592FFF7DE024}" srcOrd="2" destOrd="0" parTransId="{09324B18-08CE-4AB1-963A-BD127E98B06C}" sibTransId="{B9E9B559-8850-4FB3-B4FA-B3B851B647BF}"/>
    <dgm:cxn modelId="{BC1EC596-F344-441C-AB14-0BE9E6D4E7D2}" type="presOf" srcId="{F9BD3D41-3800-4BF7-A6BA-D4DBA2B1AC79}" destId="{2B6248AC-E031-47D0-BF90-6782B14BEB3F}" srcOrd="0" destOrd="0" presId="urn:microsoft.com/office/officeart/2005/8/layout/arrow2"/>
    <dgm:cxn modelId="{DD7FF297-7D75-428A-B9BD-66863C7ACC97}" srcId="{D4D234AF-5E20-4834-A29C-3AF108C6C594}" destId="{F9BD3D41-3800-4BF7-A6BA-D4DBA2B1AC79}" srcOrd="1" destOrd="0" parTransId="{6DA6AA11-5A60-4A63-9A69-E73A020C92D9}" sibTransId="{2EA0606F-F4C0-4F5F-A959-407C21070F97}"/>
    <dgm:cxn modelId="{042FF398-2A38-4C28-92E1-FF58D11D144D}" type="presOf" srcId="{9EBE3D10-D404-4814-BCB3-B285EDAEEC30}" destId="{D8B2444F-F7B3-496C-9529-427CB8D240EE}" srcOrd="0" destOrd="0" presId="urn:microsoft.com/office/officeart/2005/8/layout/arrow2"/>
    <dgm:cxn modelId="{94D0A0B9-F17B-43C2-8A2D-03C4DE80CA9E}" type="presOf" srcId="{75F83C63-C897-4F03-B51D-5983DBB33F43}" destId="{131469DF-CDFC-45A3-8CCF-864FAC13FB9A}" srcOrd="0" destOrd="0" presId="urn:microsoft.com/office/officeart/2005/8/layout/arrow2"/>
    <dgm:cxn modelId="{59345CBA-80BF-48EE-AD2D-3AE678F7503C}" srcId="{D4D234AF-5E20-4834-A29C-3AF108C6C594}" destId="{A59452E4-B882-41E9-A1C7-99F588299427}" srcOrd="3" destOrd="0" parTransId="{20BB8D87-851B-452A-BB40-E9ECAD1EFCE8}" sibTransId="{A9704082-90BD-48F3-B91A-CDFA276F0CF0}"/>
    <dgm:cxn modelId="{C7015DBE-6056-4D54-9893-42ED778A54EB}" srcId="{D4D234AF-5E20-4834-A29C-3AF108C6C594}" destId="{9EBE3D10-D404-4814-BCB3-B285EDAEEC30}" srcOrd="0" destOrd="0" parTransId="{B0C44CE0-59F8-45BF-B5C7-3707086C4812}" sibTransId="{E65306BC-F3D9-4917-945D-11563C849CB3}"/>
    <dgm:cxn modelId="{9FC31FFD-DBC7-43C5-951F-B70994B05974}" srcId="{D4D234AF-5E20-4834-A29C-3AF108C6C594}" destId="{75F83C63-C897-4F03-B51D-5983DBB33F43}" srcOrd="4" destOrd="0" parTransId="{FB6E0FED-F42F-4413-92AE-0CF639930DEB}" sibTransId="{1D4614A6-BA04-4546-A9A7-9AF96EEBC6B9}"/>
    <dgm:cxn modelId="{EDE68CBB-CBA7-4254-9F18-3B1B88AC2152}" type="presParOf" srcId="{297476B2-407E-4B83-B22F-4B01780528B1}" destId="{6A57A01D-AE61-485D-8C9B-3D2AE7663ACB}" srcOrd="0" destOrd="0" presId="urn:microsoft.com/office/officeart/2005/8/layout/arrow2"/>
    <dgm:cxn modelId="{62B3CAD7-FB2A-4AF6-B0BA-CD19CA5B39D8}" type="presParOf" srcId="{297476B2-407E-4B83-B22F-4B01780528B1}" destId="{3AB3B7E0-DC62-4E6D-86AB-06821FA529C4}" srcOrd="1" destOrd="0" presId="urn:microsoft.com/office/officeart/2005/8/layout/arrow2"/>
    <dgm:cxn modelId="{DA764C79-79CD-4E7F-9218-A8E4E66D49C1}" type="presParOf" srcId="{3AB3B7E0-DC62-4E6D-86AB-06821FA529C4}" destId="{9B903A06-E215-4B72-9AC9-EE6E4A771E8D}" srcOrd="0" destOrd="0" presId="urn:microsoft.com/office/officeart/2005/8/layout/arrow2"/>
    <dgm:cxn modelId="{B509ABFF-70F6-4E0C-A0DC-D08656FE2C8D}" type="presParOf" srcId="{3AB3B7E0-DC62-4E6D-86AB-06821FA529C4}" destId="{D8B2444F-F7B3-496C-9529-427CB8D240EE}" srcOrd="1" destOrd="0" presId="urn:microsoft.com/office/officeart/2005/8/layout/arrow2"/>
    <dgm:cxn modelId="{7C26CE4A-71BA-413A-A7AE-CCD157B57C10}" type="presParOf" srcId="{3AB3B7E0-DC62-4E6D-86AB-06821FA529C4}" destId="{4890CE5C-56E8-48FD-8FB2-7C03E09EC2F9}" srcOrd="2" destOrd="0" presId="urn:microsoft.com/office/officeart/2005/8/layout/arrow2"/>
    <dgm:cxn modelId="{B300C8DC-A6A5-4F23-B022-6904D5748C20}" type="presParOf" srcId="{3AB3B7E0-DC62-4E6D-86AB-06821FA529C4}" destId="{2B6248AC-E031-47D0-BF90-6782B14BEB3F}" srcOrd="3" destOrd="0" presId="urn:microsoft.com/office/officeart/2005/8/layout/arrow2"/>
    <dgm:cxn modelId="{AC18147C-B9E9-407C-8CB5-A0FB8D7E3C28}" type="presParOf" srcId="{3AB3B7E0-DC62-4E6D-86AB-06821FA529C4}" destId="{73308A06-24EA-472F-9ACC-F1DFB0A3152B}" srcOrd="4" destOrd="0" presId="urn:microsoft.com/office/officeart/2005/8/layout/arrow2"/>
    <dgm:cxn modelId="{734BC500-8049-4DEA-9EE1-4FA33CA11F73}" type="presParOf" srcId="{3AB3B7E0-DC62-4E6D-86AB-06821FA529C4}" destId="{91A4028E-4D7A-4C1D-AF09-4729C340AA76}" srcOrd="5" destOrd="0" presId="urn:microsoft.com/office/officeart/2005/8/layout/arrow2"/>
    <dgm:cxn modelId="{A5B6CA10-7CFD-4CF2-8921-716762AFF541}" type="presParOf" srcId="{3AB3B7E0-DC62-4E6D-86AB-06821FA529C4}" destId="{B3F3EA10-DBD0-4725-95A5-4C422AFE2795}" srcOrd="6" destOrd="0" presId="urn:microsoft.com/office/officeart/2005/8/layout/arrow2"/>
    <dgm:cxn modelId="{45AE81A4-7C8E-4075-8936-6449F1345202}" type="presParOf" srcId="{3AB3B7E0-DC62-4E6D-86AB-06821FA529C4}" destId="{AABE9FD3-06F9-4A31-9B2D-5646180A47C3}" srcOrd="7" destOrd="0" presId="urn:microsoft.com/office/officeart/2005/8/layout/arrow2"/>
    <dgm:cxn modelId="{06B89616-1DDD-49F1-957A-1E67A3785B06}" type="presParOf" srcId="{3AB3B7E0-DC62-4E6D-86AB-06821FA529C4}" destId="{C76F119F-7CAC-499B-8C08-D200296E1459}" srcOrd="8" destOrd="0" presId="urn:microsoft.com/office/officeart/2005/8/layout/arrow2"/>
    <dgm:cxn modelId="{DB2E8174-C58D-4564-A1ED-DB594555478C}" type="presParOf" srcId="{3AB3B7E0-DC62-4E6D-86AB-06821FA529C4}" destId="{131469DF-CDFC-45A3-8CCF-864FAC13FB9A}"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7A01D-AE61-485D-8C9B-3D2AE7663ACB}">
      <dsp:nvSpPr>
        <dsp:cNvPr id="0" name=""/>
        <dsp:cNvSpPr/>
      </dsp:nvSpPr>
      <dsp:spPr>
        <a:xfrm>
          <a:off x="1530105" y="-336980"/>
          <a:ext cx="8669867" cy="5418667"/>
        </a:xfrm>
        <a:prstGeom prst="swooshArrow">
          <a:avLst>
            <a:gd name="adj1" fmla="val 25000"/>
            <a:gd name="adj2" fmla="val 25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B903A06-E215-4B72-9AC9-EE6E4A771E8D}">
      <dsp:nvSpPr>
        <dsp:cNvPr id="0" name=""/>
        <dsp:cNvSpPr/>
      </dsp:nvSpPr>
      <dsp:spPr>
        <a:xfrm>
          <a:off x="3981143" y="2455803"/>
          <a:ext cx="199406" cy="19940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B2444F-F7B3-496C-9529-427CB8D240EE}">
      <dsp:nvSpPr>
        <dsp:cNvPr id="0" name=""/>
        <dsp:cNvSpPr/>
      </dsp:nvSpPr>
      <dsp:spPr>
        <a:xfrm>
          <a:off x="4203973" y="2657616"/>
          <a:ext cx="1243183" cy="263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62" tIns="0" rIns="0" bIns="0" numCol="1" spcCol="1270" anchor="t" anchorCtr="0">
          <a:noAutofit/>
        </a:bodyPr>
        <a:lstStyle/>
        <a:p>
          <a:pPr marL="0" lvl="0" indent="0" algn="l" defTabSz="800100">
            <a:lnSpc>
              <a:spcPct val="90000"/>
            </a:lnSpc>
            <a:spcBef>
              <a:spcPct val="0"/>
            </a:spcBef>
            <a:spcAft>
              <a:spcPct val="35000"/>
            </a:spcAft>
            <a:buNone/>
          </a:pPr>
          <a:r>
            <a:rPr lang="en-ZA" sz="1800" b="1" kern="1200" dirty="0">
              <a:solidFill>
                <a:srgbClr val="A68462"/>
              </a:solidFill>
            </a:rPr>
            <a:t>1910</a:t>
          </a:r>
        </a:p>
        <a:p>
          <a:pPr marL="0" lvl="0" indent="0" algn="l" defTabSz="800100">
            <a:lnSpc>
              <a:spcPct val="90000"/>
            </a:lnSpc>
            <a:spcBef>
              <a:spcPct val="0"/>
            </a:spcBef>
            <a:spcAft>
              <a:spcPct val="35000"/>
            </a:spcAft>
            <a:buNone/>
          </a:pPr>
          <a:r>
            <a:rPr lang="en-ZA" sz="1400" kern="1200" dirty="0"/>
            <a:t>These four territories retained their individual legislation until the Land Survey Act 9 of 1927</a:t>
          </a:r>
        </a:p>
      </dsp:txBody>
      <dsp:txXfrm>
        <a:off x="4203973" y="2657616"/>
        <a:ext cx="1243183" cy="2637564"/>
      </dsp:txXfrm>
    </dsp:sp>
    <dsp:sp modelId="{4890CE5C-56E8-48FD-8FB2-7C03E09EC2F9}">
      <dsp:nvSpPr>
        <dsp:cNvPr id="0" name=""/>
        <dsp:cNvSpPr/>
      </dsp:nvSpPr>
      <dsp:spPr>
        <a:xfrm>
          <a:off x="5036356" y="1838249"/>
          <a:ext cx="312115" cy="31211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B6248AC-E031-47D0-BF90-6782B14BEB3F}">
      <dsp:nvSpPr>
        <dsp:cNvPr id="0" name=""/>
        <dsp:cNvSpPr/>
      </dsp:nvSpPr>
      <dsp:spPr>
        <a:xfrm>
          <a:off x="3088493" y="514109"/>
          <a:ext cx="1992540" cy="143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marL="0" lvl="0" indent="0" algn="l" defTabSz="800100">
            <a:lnSpc>
              <a:spcPct val="90000"/>
            </a:lnSpc>
            <a:spcBef>
              <a:spcPct val="0"/>
            </a:spcBef>
            <a:spcAft>
              <a:spcPct val="35000"/>
            </a:spcAft>
            <a:buNone/>
          </a:pPr>
          <a:r>
            <a:rPr lang="en-ZA" sz="1800" b="1" kern="1200" dirty="0">
              <a:solidFill>
                <a:srgbClr val="A68462"/>
              </a:solidFill>
            </a:rPr>
            <a:t>1927</a:t>
          </a:r>
        </a:p>
        <a:p>
          <a:pPr marL="0" lvl="0" indent="0" algn="l" defTabSz="800100">
            <a:lnSpc>
              <a:spcPct val="90000"/>
            </a:lnSpc>
            <a:spcBef>
              <a:spcPct val="0"/>
            </a:spcBef>
            <a:spcAft>
              <a:spcPct val="35000"/>
            </a:spcAft>
            <a:buNone/>
          </a:pPr>
          <a:r>
            <a:rPr lang="en-ZA" sz="1400" kern="1200" dirty="0"/>
            <a:t>The Land Survey Act 9 of 1927 put South African surveying in the position it is in today</a:t>
          </a:r>
        </a:p>
      </dsp:txBody>
      <dsp:txXfrm>
        <a:off x="3088493" y="514109"/>
        <a:ext cx="1992540" cy="1439379"/>
      </dsp:txXfrm>
    </dsp:sp>
    <dsp:sp modelId="{73308A06-24EA-472F-9ACC-F1DFB0A3152B}">
      <dsp:nvSpPr>
        <dsp:cNvPr id="0" name=""/>
        <dsp:cNvSpPr/>
      </dsp:nvSpPr>
      <dsp:spPr>
        <a:xfrm>
          <a:off x="6286057" y="1307323"/>
          <a:ext cx="416153" cy="41615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A4028E-4D7A-4C1D-AF09-4729C340AA76}">
      <dsp:nvSpPr>
        <dsp:cNvPr id="0" name=""/>
        <dsp:cNvSpPr/>
      </dsp:nvSpPr>
      <dsp:spPr>
        <a:xfrm>
          <a:off x="5768766" y="1785494"/>
          <a:ext cx="1673284" cy="304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511" tIns="0" rIns="0" bIns="0" numCol="1" spcCol="1270" anchor="t" anchorCtr="0">
          <a:noAutofit/>
        </a:bodyPr>
        <a:lstStyle/>
        <a:p>
          <a:pPr marL="0" lvl="0" indent="0" algn="l" defTabSz="800100">
            <a:lnSpc>
              <a:spcPct val="90000"/>
            </a:lnSpc>
            <a:spcBef>
              <a:spcPct val="0"/>
            </a:spcBef>
            <a:spcAft>
              <a:spcPct val="35000"/>
            </a:spcAft>
            <a:buNone/>
          </a:pPr>
          <a:r>
            <a:rPr lang="en-ZA" sz="1800" b="1" kern="1200" dirty="0">
              <a:solidFill>
                <a:srgbClr val="A68462"/>
              </a:solidFill>
            </a:rPr>
            <a:t>1971 - 1986</a:t>
          </a:r>
        </a:p>
        <a:p>
          <a:pPr marL="0" lvl="0" indent="0" algn="l" defTabSz="800100">
            <a:lnSpc>
              <a:spcPct val="90000"/>
            </a:lnSpc>
            <a:spcBef>
              <a:spcPct val="0"/>
            </a:spcBef>
            <a:spcAft>
              <a:spcPct val="35000"/>
            </a:spcAft>
            <a:buNone/>
          </a:pPr>
          <a:r>
            <a:rPr lang="en-ZA" sz="1400" kern="1200" dirty="0"/>
            <a:t>The Sectional Titles Act made  it possible for plots and portions of  buildings to be individually owned</a:t>
          </a:r>
        </a:p>
      </dsp:txBody>
      <dsp:txXfrm>
        <a:off x="5768766" y="1785494"/>
        <a:ext cx="1673284" cy="3045290"/>
      </dsp:txXfrm>
    </dsp:sp>
    <dsp:sp modelId="{B3F3EA10-DBD0-4725-95A5-4C422AFE2795}">
      <dsp:nvSpPr>
        <dsp:cNvPr id="0" name=""/>
        <dsp:cNvSpPr/>
      </dsp:nvSpPr>
      <dsp:spPr>
        <a:xfrm>
          <a:off x="7626115" y="885153"/>
          <a:ext cx="529721" cy="55269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BE9FD3-06F9-4A31-9B2D-5646180A47C3}">
      <dsp:nvSpPr>
        <dsp:cNvPr id="0" name=""/>
        <dsp:cNvSpPr/>
      </dsp:nvSpPr>
      <dsp:spPr>
        <a:xfrm>
          <a:off x="7542745" y="1500808"/>
          <a:ext cx="1733973" cy="363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827" tIns="0" rIns="0" bIns="0" numCol="1" spcCol="1270" anchor="t" anchorCtr="0">
          <a:noAutofit/>
        </a:bodyPr>
        <a:lstStyle/>
        <a:p>
          <a:pPr marL="0" lvl="0" indent="0" algn="l" defTabSz="800100">
            <a:lnSpc>
              <a:spcPct val="90000"/>
            </a:lnSpc>
            <a:spcBef>
              <a:spcPct val="0"/>
            </a:spcBef>
            <a:spcAft>
              <a:spcPct val="35000"/>
            </a:spcAft>
            <a:buNone/>
          </a:pPr>
          <a:r>
            <a:rPr lang="en-ZA" sz="1800" b="1" kern="1200" dirty="0">
              <a:solidFill>
                <a:srgbClr val="A68462"/>
              </a:solidFill>
            </a:rPr>
            <a:t>1950</a:t>
          </a:r>
        </a:p>
        <a:p>
          <a:pPr marL="0" lvl="0" indent="0" algn="l" defTabSz="800100">
            <a:lnSpc>
              <a:spcPct val="90000"/>
            </a:lnSpc>
            <a:spcBef>
              <a:spcPct val="0"/>
            </a:spcBef>
            <a:spcAft>
              <a:spcPct val="35000"/>
            </a:spcAft>
            <a:buNone/>
          </a:pPr>
          <a:r>
            <a:rPr lang="en-ZA" sz="1400" kern="1200" dirty="0"/>
            <a:t>The year 1950 saw the enactment of the Land Surveyor’s Registration Act No. 14 0f 1950. The planning and discussion leading up to this registration started sixteen years prior to the enactment, in 1934</a:t>
          </a:r>
        </a:p>
      </dsp:txBody>
      <dsp:txXfrm>
        <a:off x="7542745" y="1500808"/>
        <a:ext cx="1733973" cy="3630506"/>
      </dsp:txXfrm>
    </dsp:sp>
    <dsp:sp modelId="{C76F119F-7CAC-499B-8C08-D200296E1459}">
      <dsp:nvSpPr>
        <dsp:cNvPr id="0" name=""/>
        <dsp:cNvSpPr/>
      </dsp:nvSpPr>
      <dsp:spPr>
        <a:xfrm>
          <a:off x="8984627" y="498825"/>
          <a:ext cx="613181" cy="62133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1469DF-CDFC-45A3-8CCF-864FAC13FB9A}">
      <dsp:nvSpPr>
        <dsp:cNvPr id="0" name=""/>
        <dsp:cNvSpPr/>
      </dsp:nvSpPr>
      <dsp:spPr>
        <a:xfrm>
          <a:off x="9291231" y="809472"/>
          <a:ext cx="1733973" cy="398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25" tIns="0" rIns="0" bIns="0" numCol="1" spcCol="1270" anchor="t" anchorCtr="0">
          <a:noAutofit/>
        </a:bodyPr>
        <a:lstStyle/>
        <a:p>
          <a:pPr marL="0" lvl="0" indent="0" algn="l" defTabSz="800100">
            <a:lnSpc>
              <a:spcPct val="90000"/>
            </a:lnSpc>
            <a:spcBef>
              <a:spcPct val="0"/>
            </a:spcBef>
            <a:spcAft>
              <a:spcPct val="35000"/>
            </a:spcAft>
            <a:buNone/>
          </a:pPr>
          <a:r>
            <a:rPr lang="en-ZA" sz="1800" b="1" kern="1200" dirty="0">
              <a:solidFill>
                <a:srgbClr val="A68462"/>
              </a:solidFill>
            </a:rPr>
            <a:t>1984</a:t>
          </a:r>
        </a:p>
        <a:p>
          <a:pPr marL="0" lvl="0" indent="0" algn="l" defTabSz="800100">
            <a:lnSpc>
              <a:spcPct val="90000"/>
            </a:lnSpc>
            <a:spcBef>
              <a:spcPct val="0"/>
            </a:spcBef>
            <a:spcAft>
              <a:spcPct val="35000"/>
            </a:spcAft>
            <a:buNone/>
          </a:pPr>
          <a:r>
            <a:rPr lang="en-ZA" sz="1400" kern="1200" dirty="0"/>
            <a:t>The Land Surveyor’s Registration Act No. 14 of 1950 was later superseded by the Professional Land Surveyors Act No. 40 of 1984</a:t>
          </a:r>
        </a:p>
        <a:p>
          <a:pPr marL="0" lvl="0" indent="0" algn="l" defTabSz="800100">
            <a:lnSpc>
              <a:spcPct val="90000"/>
            </a:lnSpc>
            <a:spcBef>
              <a:spcPct val="0"/>
            </a:spcBef>
            <a:spcAft>
              <a:spcPct val="35000"/>
            </a:spcAft>
            <a:buNone/>
          </a:pPr>
          <a:endParaRPr lang="en-ZA" sz="5000" kern="1200" dirty="0"/>
        </a:p>
      </dsp:txBody>
      <dsp:txXfrm>
        <a:off x="9291231" y="809472"/>
        <a:ext cx="1733973" cy="39881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0A9BB-6BD6-4B70-AB06-F17B325A8DF3}" type="datetimeFigureOut">
              <a:rPr lang="en-ZA" smtClean="0"/>
              <a:t>2025/05/14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516F0-BC44-4627-928A-177611AC18DB}" type="slidenum">
              <a:rPr lang="en-ZA" smtClean="0"/>
              <a:t>‹#›</a:t>
            </a:fld>
            <a:endParaRPr lang="en-ZA"/>
          </a:p>
        </p:txBody>
      </p:sp>
    </p:spTree>
    <p:extLst>
      <p:ext uri="{BB962C8B-B14F-4D97-AF65-F5344CB8AC3E}">
        <p14:creationId xmlns:p14="http://schemas.microsoft.com/office/powerpoint/2010/main" val="15655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6B1CA157-C25F-4746-9886-C519A0783348}" type="slidenum">
              <a:rPr lang="en-ZA" smtClean="0"/>
              <a:t>3</a:t>
            </a:fld>
            <a:endParaRPr lang="en-ZA"/>
          </a:p>
        </p:txBody>
      </p:sp>
    </p:spTree>
    <p:extLst>
      <p:ext uri="{BB962C8B-B14F-4D97-AF65-F5344CB8AC3E}">
        <p14:creationId xmlns:p14="http://schemas.microsoft.com/office/powerpoint/2010/main" val="150976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B1CA157-C25F-4746-9886-C519A0783348}" type="slidenum">
              <a:rPr lang="en-ZA" smtClean="0"/>
              <a:t>4</a:t>
            </a:fld>
            <a:endParaRPr lang="en-ZA"/>
          </a:p>
        </p:txBody>
      </p:sp>
    </p:spTree>
    <p:extLst>
      <p:ext uri="{BB962C8B-B14F-4D97-AF65-F5344CB8AC3E}">
        <p14:creationId xmlns:p14="http://schemas.microsoft.com/office/powerpoint/2010/main" val="112035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B1CA157-C25F-4746-9886-C519A0783348}" type="slidenum">
              <a:rPr lang="en-ZA" smtClean="0"/>
              <a:t>5</a:t>
            </a:fld>
            <a:endParaRPr lang="en-ZA"/>
          </a:p>
        </p:txBody>
      </p:sp>
    </p:spTree>
    <p:extLst>
      <p:ext uri="{BB962C8B-B14F-4D97-AF65-F5344CB8AC3E}">
        <p14:creationId xmlns:p14="http://schemas.microsoft.com/office/powerpoint/2010/main" val="329613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05DF-28EE-7BC9-4C05-38C7367ED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C4E962B-7699-9BA5-536F-9E2A9893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0F43443-5EB8-393C-2A84-30ED70191164}"/>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5" name="Footer Placeholder 4">
            <a:extLst>
              <a:ext uri="{FF2B5EF4-FFF2-40B4-BE49-F238E27FC236}">
                <a16:creationId xmlns:a16="http://schemas.microsoft.com/office/drawing/2014/main" id="{4C7D7A71-9D0C-4164-1BC0-754FB1E9E46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11AB68A-455C-5C56-EC29-7BEDD6A2CA0C}"/>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90937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A6AE-D63C-1767-EA4E-5570729407A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493CB9C-4DD7-9DAC-266B-B6D92169A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A6824AE-36E2-7CB9-E0D9-DDE45311FDCF}"/>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5" name="Footer Placeholder 4">
            <a:extLst>
              <a:ext uri="{FF2B5EF4-FFF2-40B4-BE49-F238E27FC236}">
                <a16:creationId xmlns:a16="http://schemas.microsoft.com/office/drawing/2014/main" id="{82B164EB-D592-6D31-F624-953CBF81725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D7C4DBB-0742-DFEB-9CE1-8B0ED389FF2A}"/>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13372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0DF488-31C6-D0EC-29D8-CC147DE945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D27D441-C28A-70E2-3C1F-0C312C7822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9BA9A2C-943C-EDB8-8101-7AB3A57CD917}"/>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5" name="Footer Placeholder 4">
            <a:extLst>
              <a:ext uri="{FF2B5EF4-FFF2-40B4-BE49-F238E27FC236}">
                <a16:creationId xmlns:a16="http://schemas.microsoft.com/office/drawing/2014/main" id="{B245B3F0-2F62-A282-99DD-513E9E4899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05A6B8F-D634-8246-6A2B-9671616D2F8B}"/>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182211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AD2128-A74A-CD49-AAD4-0D4EBE93C5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p:cNvSpPr/>
          <p:nvPr userDrawn="1"/>
        </p:nvSpPr>
        <p:spPr>
          <a:xfrm>
            <a:off x="7457774" y="2314564"/>
            <a:ext cx="3471848" cy="800219"/>
          </a:xfrm>
          <a:prstGeom prst="rect">
            <a:avLst/>
          </a:prstGeom>
        </p:spPr>
        <p:txBody>
          <a:bodyPr wrap="none" lIns="0" tIns="0" rIns="0" bIns="0">
            <a:spAutoFit/>
          </a:bodyPr>
          <a:lstStyle/>
          <a:p>
            <a:pPr lvl="0" algn="r"/>
            <a:r>
              <a:rPr lang="en-US" sz="5200" b="1" dirty="0">
                <a:solidFill>
                  <a:srgbClr val="595959"/>
                </a:solidFill>
                <a:latin typeface="+mj-lt"/>
              </a:rPr>
              <a:t>THANK YOU</a:t>
            </a:r>
          </a:p>
        </p:txBody>
      </p:sp>
    </p:spTree>
    <p:extLst>
      <p:ext uri="{BB962C8B-B14F-4D97-AF65-F5344CB8AC3E}">
        <p14:creationId xmlns:p14="http://schemas.microsoft.com/office/powerpoint/2010/main" val="318380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15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C9A6-F553-6134-E254-12E765AAC30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4C80E48-A839-8F57-F853-6A1C8D781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DDB06CC-0E5C-FD17-5BF8-79693DE30173}"/>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5" name="Footer Placeholder 4">
            <a:extLst>
              <a:ext uri="{FF2B5EF4-FFF2-40B4-BE49-F238E27FC236}">
                <a16:creationId xmlns:a16="http://schemas.microsoft.com/office/drawing/2014/main" id="{420250A0-9B78-356D-11DB-98725EFA8B1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38038AF-D6D7-6885-3621-15069AA21365}"/>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127506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F717-A86C-A1EE-34B7-1061B29218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C153C39-FB6C-4BAF-927A-EE4988F2BD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832339-62D0-B79F-263D-9B45AD944201}"/>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5" name="Footer Placeholder 4">
            <a:extLst>
              <a:ext uri="{FF2B5EF4-FFF2-40B4-BE49-F238E27FC236}">
                <a16:creationId xmlns:a16="http://schemas.microsoft.com/office/drawing/2014/main" id="{AF412F1A-14E0-458D-5BCD-8921E8EAD0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A810405-AB20-82E7-8CDC-AC3F1DF9C9F9}"/>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191272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21AF-8CBC-B817-3D16-A0057D266EE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FF76F8B-975E-396C-FE19-74EE0D7F8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6B31C2A-16C9-D70F-43B5-6F7C65722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E936793-8EAF-CD91-49E2-F2EB913C1DCB}"/>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6" name="Footer Placeholder 5">
            <a:extLst>
              <a:ext uri="{FF2B5EF4-FFF2-40B4-BE49-F238E27FC236}">
                <a16:creationId xmlns:a16="http://schemas.microsoft.com/office/drawing/2014/main" id="{6D844DD4-FE6D-B883-65F5-42AC070C9F7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0885455-854D-33AD-3F35-37B52F8DDAA8}"/>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272380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DD32-6A13-E8BA-17CC-3AD7DCD462C4}"/>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DE4E323-0C89-172D-691A-44E2281D2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3D308-32C5-FAE3-DFB4-EC69B32CC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558CC6F-D73C-99AE-0AC0-1F2854CF7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5C954-3E27-CCF1-F683-31638FF075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C3421F0-FAF1-785E-379F-090155712A57}"/>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8" name="Footer Placeholder 7">
            <a:extLst>
              <a:ext uri="{FF2B5EF4-FFF2-40B4-BE49-F238E27FC236}">
                <a16:creationId xmlns:a16="http://schemas.microsoft.com/office/drawing/2014/main" id="{3A422BCC-5D75-10C7-23F7-E2AF1C54DB66}"/>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A3153CB-5414-3EB4-3613-8B65448E8126}"/>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421674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B18D-2C72-B278-3C45-3F8CBD66420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937FE1D-3B5D-FB24-8579-A6030193A1EE}"/>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4" name="Footer Placeholder 3">
            <a:extLst>
              <a:ext uri="{FF2B5EF4-FFF2-40B4-BE49-F238E27FC236}">
                <a16:creationId xmlns:a16="http://schemas.microsoft.com/office/drawing/2014/main" id="{1E7406B6-0516-E96D-1382-AACA94E72FF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6A76FA44-EF84-4654-6197-48795A2785F7}"/>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315261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ED9312-3634-F253-D5F3-9B8F330CFFCB}"/>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3" name="Footer Placeholder 2">
            <a:extLst>
              <a:ext uri="{FF2B5EF4-FFF2-40B4-BE49-F238E27FC236}">
                <a16:creationId xmlns:a16="http://schemas.microsoft.com/office/drawing/2014/main" id="{C1F09799-3DBF-4C11-8D08-119317EAAED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28AEC595-F4D3-4636-14BE-98F0E74B3B2C}"/>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213299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9E40-CDC8-2209-A42E-02E71F6E5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740561FD-0221-9C4B-E99D-2D04F5FF4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7C5E5693-76B6-0A59-1F8A-1991BA0E5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4A9F6-C175-9F86-00CC-DAA90CC5E8C5}"/>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6" name="Footer Placeholder 5">
            <a:extLst>
              <a:ext uri="{FF2B5EF4-FFF2-40B4-BE49-F238E27FC236}">
                <a16:creationId xmlns:a16="http://schemas.microsoft.com/office/drawing/2014/main" id="{B53DA47B-B530-6359-E4EC-51885BB8DD3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B0D66C7-9816-DE47-33EA-2AF8B40BCA3D}"/>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170962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42CA-806B-233B-1D1B-C990DF71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F53176E-E1D9-8FB3-B9A3-48EC69769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4E2F6C8-0DF0-906E-6DAE-03D7AF0E9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DD3A1-8C07-6355-43B5-C07E30FFF840}"/>
              </a:ext>
            </a:extLst>
          </p:cNvPr>
          <p:cNvSpPr>
            <a:spLocks noGrp="1"/>
          </p:cNvSpPr>
          <p:nvPr>
            <p:ph type="dt" sz="half" idx="10"/>
          </p:nvPr>
        </p:nvSpPr>
        <p:spPr/>
        <p:txBody>
          <a:bodyPr/>
          <a:lstStyle/>
          <a:p>
            <a:fld id="{3BAF2106-5A85-4316-95EE-F05D9E14017E}" type="datetimeFigureOut">
              <a:rPr lang="en-ZA" smtClean="0"/>
              <a:t>2025/05/14</a:t>
            </a:fld>
            <a:endParaRPr lang="en-ZA"/>
          </a:p>
        </p:txBody>
      </p:sp>
      <p:sp>
        <p:nvSpPr>
          <p:cNvPr id="6" name="Footer Placeholder 5">
            <a:extLst>
              <a:ext uri="{FF2B5EF4-FFF2-40B4-BE49-F238E27FC236}">
                <a16:creationId xmlns:a16="http://schemas.microsoft.com/office/drawing/2014/main" id="{DCD8B998-6074-62AA-882F-988E46D8011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4347168-2267-4665-D682-10BEF4E8A844}"/>
              </a:ext>
            </a:extLst>
          </p:cNvPr>
          <p:cNvSpPr>
            <a:spLocks noGrp="1"/>
          </p:cNvSpPr>
          <p:nvPr>
            <p:ph type="sldNum" sz="quarter" idx="12"/>
          </p:nvPr>
        </p:nvSpPr>
        <p:spPr/>
        <p:txBody>
          <a:bodyPr/>
          <a:lstStyle/>
          <a:p>
            <a:fld id="{6F6F7A76-F071-4F11-A3F7-7A7EB2C21D9D}" type="slidenum">
              <a:rPr lang="en-ZA" smtClean="0"/>
              <a:t>‹#›</a:t>
            </a:fld>
            <a:endParaRPr lang="en-ZA"/>
          </a:p>
        </p:txBody>
      </p:sp>
    </p:spTree>
    <p:extLst>
      <p:ext uri="{BB962C8B-B14F-4D97-AF65-F5344CB8AC3E}">
        <p14:creationId xmlns:p14="http://schemas.microsoft.com/office/powerpoint/2010/main" val="308852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3D3F5-BFAC-919A-66A5-938CEF5F3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2A6650D-DDFC-AFFD-DB9B-15B20760F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949214D-F20A-CF2A-A936-D3C68A00A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AF2106-5A85-4316-95EE-F05D9E14017E}" type="datetimeFigureOut">
              <a:rPr lang="en-ZA" smtClean="0"/>
              <a:t>2025/05/14</a:t>
            </a:fld>
            <a:endParaRPr lang="en-ZA"/>
          </a:p>
        </p:txBody>
      </p:sp>
      <p:sp>
        <p:nvSpPr>
          <p:cNvPr id="5" name="Footer Placeholder 4">
            <a:extLst>
              <a:ext uri="{FF2B5EF4-FFF2-40B4-BE49-F238E27FC236}">
                <a16:creationId xmlns:a16="http://schemas.microsoft.com/office/drawing/2014/main" id="{23EA8C2F-B984-018F-B985-986C137972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6208553D-2871-855B-753E-6B5F32DC7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6F7A76-F071-4F11-A3F7-7A7EB2C21D9D}" type="slidenum">
              <a:rPr lang="en-ZA" smtClean="0"/>
              <a:t>‹#›</a:t>
            </a:fld>
            <a:endParaRPr lang="en-ZA"/>
          </a:p>
        </p:txBody>
      </p:sp>
    </p:spTree>
    <p:extLst>
      <p:ext uri="{BB962C8B-B14F-4D97-AF65-F5344CB8AC3E}">
        <p14:creationId xmlns:p14="http://schemas.microsoft.com/office/powerpoint/2010/main" val="133870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registrar@sagc.org.za" TargetMode="External"/><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sagc.org.za/" TargetMode="External"/><Relationship Id="rId5" Type="http://schemas.openxmlformats.org/officeDocument/2006/relationships/hyperlink" Target="mailto:accounts@sagc.org.za" TargetMode="External"/><Relationship Id="rId4" Type="http://schemas.openxmlformats.org/officeDocument/2006/relationships/hyperlink" Target="mailto:admin@sagc.org.z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EDD4DD-C526-74A1-2E8F-C9D47EA257D4}"/>
              </a:ext>
            </a:extLst>
          </p:cNvPr>
          <p:cNvSpPr>
            <a:spLocks noGrp="1"/>
          </p:cNvSpPr>
          <p:nvPr>
            <p:ph type="subTitle" idx="1"/>
          </p:nvPr>
        </p:nvSpPr>
        <p:spPr>
          <a:xfrm>
            <a:off x="1524000" y="5502401"/>
            <a:ext cx="9144000" cy="932459"/>
          </a:xfrm>
        </p:spPr>
        <p:txBody>
          <a:bodyPr/>
          <a:lstStyle/>
          <a:p>
            <a:r>
              <a:rPr lang="en-US" sz="2400" b="1" dirty="0">
                <a:solidFill>
                  <a:srgbClr val="441C01"/>
                </a:solidFill>
                <a:latin typeface="Colaborate-Regular" panose="02000503060000020004" pitchFamily="50" charset="0"/>
              </a:rPr>
              <a:t>Mr. Luyanda Gqiba</a:t>
            </a:r>
            <a:br>
              <a:rPr lang="en-US" sz="2400" b="1" dirty="0">
                <a:solidFill>
                  <a:srgbClr val="441C01"/>
                </a:solidFill>
                <a:latin typeface="Colaborate-Regular" panose="02000503060000020004" pitchFamily="50" charset="0"/>
              </a:rPr>
            </a:br>
            <a:r>
              <a:rPr lang="en-US" sz="2400" b="1" dirty="0">
                <a:solidFill>
                  <a:srgbClr val="441C01"/>
                </a:solidFill>
                <a:latin typeface="Colaborate-Regular" panose="02000503060000020004" pitchFamily="50" charset="0"/>
              </a:rPr>
              <a:t>Manager: Profession Support</a:t>
            </a:r>
            <a:endParaRPr lang="en-ZA" dirty="0">
              <a:latin typeface="Colaborate-Regular" panose="02000503060000020004" pitchFamily="50" charset="0"/>
            </a:endParaRPr>
          </a:p>
        </p:txBody>
      </p:sp>
      <p:sp>
        <p:nvSpPr>
          <p:cNvPr id="5" name="Title 3">
            <a:extLst>
              <a:ext uri="{FF2B5EF4-FFF2-40B4-BE49-F238E27FC236}">
                <a16:creationId xmlns:a16="http://schemas.microsoft.com/office/drawing/2014/main" id="{96D14597-FAE8-C893-AD44-4E468B075854}"/>
              </a:ext>
            </a:extLst>
          </p:cNvPr>
          <p:cNvSpPr txBox="1">
            <a:spLocks/>
          </p:cNvSpPr>
          <p:nvPr/>
        </p:nvSpPr>
        <p:spPr>
          <a:xfrm>
            <a:off x="1045285" y="2351436"/>
            <a:ext cx="10589762" cy="1109642"/>
          </a:xfrm>
          <a:prstGeom prst="rect">
            <a:avLst/>
          </a:prstGeom>
        </p:spPr>
        <p:txBody>
          <a:bodyPr vert="horz" lIns="0" tIns="0" rIns="0" bIns="0" rtlCol="0" anchor="t">
            <a:noAutofit/>
          </a:bodyPr>
          <a:lstStyle>
            <a:lvl1pPr algn="l" defTabSz="457200" rtl="0" eaLnBrk="1" latinLnBrk="0" hangingPunct="1">
              <a:spcBef>
                <a:spcPct val="0"/>
              </a:spcBef>
              <a:buNone/>
              <a:defRPr sz="3200" b="0" kern="1200" cap="all">
                <a:solidFill>
                  <a:schemeClr val="tx1">
                    <a:lumMod val="65000"/>
                    <a:lumOff val="35000"/>
                  </a:schemeClr>
                </a:solidFill>
                <a:latin typeface="+mj-lt"/>
                <a:ea typeface="+mj-ea"/>
                <a:cs typeface="+mj-cs"/>
              </a:defRPr>
            </a:lvl1pPr>
          </a:lstStyle>
          <a:p>
            <a:pPr algn="ctr"/>
            <a:r>
              <a:rPr lang="en-US" b="1" dirty="0">
                <a:solidFill>
                  <a:srgbClr val="A68462"/>
                </a:solidFill>
                <a:latin typeface="Colaborate-Regular" panose="02000503060000020004" pitchFamily="50" charset="0"/>
              </a:rPr>
              <a:t>GIS Career day</a:t>
            </a:r>
          </a:p>
          <a:p>
            <a:pPr algn="ctr"/>
            <a:r>
              <a:rPr lang="en-US" b="1" dirty="0">
                <a:solidFill>
                  <a:srgbClr val="A68462"/>
                </a:solidFill>
                <a:latin typeface="Colaborate-Regular" panose="02000503060000020004" pitchFamily="50" charset="0"/>
              </a:rPr>
              <a:t> road to professional registration</a:t>
            </a:r>
            <a:endParaRPr lang="en-US" b="1" dirty="0">
              <a:solidFill>
                <a:srgbClr val="441C01"/>
              </a:solidFill>
              <a:latin typeface="Colaborate-Medium" panose="02000603070000020004" pitchFamily="2" charset="0"/>
            </a:endParaRPr>
          </a:p>
        </p:txBody>
      </p:sp>
      <p:sp>
        <p:nvSpPr>
          <p:cNvPr id="6" name="Title 3">
            <a:extLst>
              <a:ext uri="{FF2B5EF4-FFF2-40B4-BE49-F238E27FC236}">
                <a16:creationId xmlns:a16="http://schemas.microsoft.com/office/drawing/2014/main" id="{EF6A11F6-6121-8636-21EF-F56871042691}"/>
              </a:ext>
            </a:extLst>
          </p:cNvPr>
          <p:cNvSpPr>
            <a:spLocks noGrp="1"/>
          </p:cNvSpPr>
          <p:nvPr>
            <p:ph type="ctrTitle"/>
          </p:nvPr>
        </p:nvSpPr>
        <p:spPr>
          <a:xfrm>
            <a:off x="2035582" y="4207520"/>
            <a:ext cx="8109674" cy="704089"/>
          </a:xfrm>
        </p:spPr>
        <p:txBody>
          <a:bodyPr>
            <a:noAutofit/>
          </a:bodyPr>
          <a:lstStyle/>
          <a:p>
            <a:pPr algn="ctr"/>
            <a:r>
              <a:rPr lang="en-US" sz="2800" b="1" dirty="0">
                <a:solidFill>
                  <a:srgbClr val="441C01"/>
                </a:solidFill>
                <a:latin typeface="Colaborate-Regular" panose="02000503060000020004" pitchFamily="50" charset="0"/>
              </a:rPr>
              <a:t>SAGC PRESENTATION 15/05/2025</a:t>
            </a:r>
          </a:p>
        </p:txBody>
      </p:sp>
      <p:pic>
        <p:nvPicPr>
          <p:cNvPr id="1026" name="Picture 1" descr="A picture containing graphical user interface&#10;&#10;Description automatically generated">
            <a:extLst>
              <a:ext uri="{FF2B5EF4-FFF2-40B4-BE49-F238E27FC236}">
                <a16:creationId xmlns:a16="http://schemas.microsoft.com/office/drawing/2014/main" id="{D527E197-4ADE-B96C-67A8-313CBA825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385" y="23396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66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04FC6E2B-B08D-E785-F030-E5D72B4D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310" y="4482854"/>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5C9113C1-4C03-3BDB-B110-2F9C985C387E}"/>
              </a:ext>
            </a:extLst>
          </p:cNvPr>
          <p:cNvSpPr>
            <a:spLocks noGrp="1"/>
          </p:cNvSpPr>
          <p:nvPr>
            <p:ph idx="1"/>
          </p:nvPr>
        </p:nvSpPr>
        <p:spPr>
          <a:xfrm>
            <a:off x="523875" y="1581843"/>
            <a:ext cx="9460097" cy="5467543"/>
          </a:xfrm>
        </p:spPr>
        <p:txBody>
          <a:bodyPr>
            <a:noAutofit/>
          </a:bodyPr>
          <a:lstStyle/>
          <a:p>
            <a:pPr marL="628650" indent="-342900" algn="just">
              <a:buAutoNum type="arabicPeriod"/>
            </a:pPr>
            <a:r>
              <a:rPr lang="en-US" sz="1800" b="1" dirty="0">
                <a:solidFill>
                  <a:schemeClr val="tx1"/>
                </a:solidFill>
                <a:latin typeface="Colaborate-Regular" panose="02000503060000020004" pitchFamily="50" charset="0"/>
              </a:rPr>
              <a:t>Geomatics Technician</a:t>
            </a:r>
            <a:r>
              <a:rPr lang="en-US" sz="1800" b="1" dirty="0">
                <a:latin typeface="Colaborate-Regular" panose="02000503060000020004" pitchFamily="50" charset="0"/>
              </a:rPr>
              <a:t> (</a:t>
            </a:r>
            <a:r>
              <a:rPr lang="en-US" sz="1800" b="1" dirty="0" err="1">
                <a:latin typeface="Colaborate-Regular" panose="02000503060000020004" pitchFamily="50" charset="0"/>
              </a:rPr>
              <a:t>GTc</a:t>
            </a:r>
            <a:r>
              <a:rPr lang="en-US" sz="1800" b="1" dirty="0">
                <a:latin typeface="Colaborate-Regular" panose="02000503060000020004" pitchFamily="50" charset="0"/>
              </a:rPr>
              <a:t>)</a:t>
            </a:r>
            <a:endParaRPr lang="en-US" sz="1800" b="1" dirty="0">
              <a:solidFill>
                <a:schemeClr val="tx1"/>
              </a:solidFill>
              <a:latin typeface="Colaborate-Regular" panose="02000503060000020004" pitchFamily="50" charset="0"/>
            </a:endParaRPr>
          </a:p>
          <a:p>
            <a:pPr marL="1028700" lvl="1" indent="-285750" algn="just">
              <a:buFont typeface="Courier New" panose="02070309020205020404" pitchFamily="49" charset="0"/>
              <a:buChar char="o"/>
            </a:pPr>
            <a:r>
              <a:rPr lang="en-US" sz="1800" dirty="0">
                <a:latin typeface="Colaborate-Regular" panose="02000503060000020004" pitchFamily="50" charset="0"/>
              </a:rPr>
              <a:t>Is a person who has completed an accredited </a:t>
            </a:r>
            <a:r>
              <a:rPr lang="en-US" sz="1800" dirty="0" err="1">
                <a:latin typeface="Colaborate-Regular" panose="02000503060000020004" pitchFamily="50" charset="0"/>
              </a:rPr>
              <a:t>programme</a:t>
            </a:r>
            <a:r>
              <a:rPr lang="en-US" sz="1800" dirty="0">
                <a:latin typeface="Colaborate-Regular" panose="02000503060000020004" pitchFamily="50" charset="0"/>
              </a:rPr>
              <a:t> in Geomatics at NQF Level 6 at an accredited Institution of higher Education.</a:t>
            </a:r>
          </a:p>
          <a:p>
            <a:pPr marL="1028700" lvl="1" indent="-285750" algn="just">
              <a:buFont typeface="Courier New" panose="02070309020205020404" pitchFamily="49" charset="0"/>
              <a:buChar char="o"/>
            </a:pPr>
            <a:endParaRPr lang="en-US" sz="1800" dirty="0">
              <a:latin typeface="Colaborate-Regular" panose="02000503060000020004" pitchFamily="50" charset="0"/>
            </a:endParaRPr>
          </a:p>
          <a:p>
            <a:pPr marL="628650" indent="-342900" algn="just">
              <a:buAutoNum type="arabicPeriod"/>
            </a:pPr>
            <a:r>
              <a:rPr lang="en-US" sz="1800" b="1" dirty="0">
                <a:latin typeface="Colaborate-Regular" panose="02000503060000020004" pitchFamily="50" charset="0"/>
              </a:rPr>
              <a:t>Geomatics Technologist (</a:t>
            </a:r>
            <a:r>
              <a:rPr lang="en-US" sz="1800" b="1" dirty="0" err="1">
                <a:latin typeface="Colaborate-Regular" panose="02000503060000020004" pitchFamily="50" charset="0"/>
              </a:rPr>
              <a:t>GTg</a:t>
            </a:r>
            <a:r>
              <a:rPr lang="en-US" sz="1800" b="1" dirty="0">
                <a:latin typeface="Colaborate-Regular" panose="02000503060000020004" pitchFamily="50" charset="0"/>
              </a:rPr>
              <a:t>)</a:t>
            </a:r>
          </a:p>
          <a:p>
            <a:pPr marL="1028700" lvl="1" indent="-285750" algn="just">
              <a:buFont typeface="Courier New" panose="02070309020205020404" pitchFamily="49" charset="0"/>
              <a:buChar char="o"/>
            </a:pPr>
            <a:r>
              <a:rPr lang="en-US" sz="1800" dirty="0">
                <a:latin typeface="Colaborate-Regular" panose="02000503060000020004" pitchFamily="50" charset="0"/>
              </a:rPr>
              <a:t>Is a person who has completed an accredited </a:t>
            </a:r>
            <a:r>
              <a:rPr lang="en-US" sz="1800" dirty="0" err="1">
                <a:latin typeface="Colaborate-Regular" panose="02000503060000020004" pitchFamily="50" charset="0"/>
              </a:rPr>
              <a:t>programme</a:t>
            </a:r>
            <a:r>
              <a:rPr lang="en-US" sz="1800" dirty="0">
                <a:latin typeface="Colaborate-Regular" panose="02000503060000020004" pitchFamily="50" charset="0"/>
              </a:rPr>
              <a:t> in Geomatics at NQF Level 7 at an approved Institution of higher Education.</a:t>
            </a:r>
          </a:p>
          <a:p>
            <a:pPr marL="1028700" lvl="1" indent="-285750" algn="just">
              <a:buFont typeface="Courier New" panose="02070309020205020404" pitchFamily="49" charset="0"/>
              <a:buChar char="o"/>
            </a:pPr>
            <a:endParaRPr lang="en-US" sz="1800" dirty="0">
              <a:latin typeface="Colaborate-Regular" panose="02000503060000020004" pitchFamily="50" charset="0"/>
            </a:endParaRPr>
          </a:p>
          <a:p>
            <a:pPr marL="628650" indent="-342900" algn="just">
              <a:buFont typeface="Arial"/>
              <a:buAutoNum type="arabicPeriod"/>
            </a:pPr>
            <a:r>
              <a:rPr lang="en-US" sz="1800" b="1" dirty="0">
                <a:latin typeface="Colaborate-Regular" panose="02000503060000020004" pitchFamily="50" charset="0"/>
              </a:rPr>
              <a:t>Geomatics Professional (GPr)</a:t>
            </a:r>
          </a:p>
          <a:p>
            <a:pPr marL="1085850" lvl="1" indent="-342900" algn="just">
              <a:buFont typeface="Courier New" panose="02070309020205020404" pitchFamily="49" charset="0"/>
              <a:buChar char="o"/>
            </a:pPr>
            <a:r>
              <a:rPr lang="en-US" sz="1800" dirty="0">
                <a:latin typeface="Colaborate-Regular" panose="02000503060000020004" pitchFamily="50" charset="0"/>
              </a:rPr>
              <a:t>Is a person who has completed an accredited </a:t>
            </a:r>
            <a:r>
              <a:rPr lang="en-US" sz="1800" dirty="0" err="1">
                <a:latin typeface="Colaborate-Regular" panose="02000503060000020004" pitchFamily="50" charset="0"/>
              </a:rPr>
              <a:t>programme</a:t>
            </a:r>
            <a:r>
              <a:rPr lang="en-US" sz="1800" dirty="0">
                <a:latin typeface="Colaborate-Regular" panose="02000503060000020004" pitchFamily="50" charset="0"/>
              </a:rPr>
              <a:t> in Geomatics at NQF Level 8 at an approved Institution of higher education</a:t>
            </a:r>
            <a:endParaRPr lang="en-US" sz="1800" dirty="0">
              <a:solidFill>
                <a:schemeClr val="tx1"/>
              </a:solidFill>
              <a:latin typeface="Colaborate-Regular" panose="02000503060000020004" pitchFamily="50" charset="0"/>
            </a:endParaRPr>
          </a:p>
        </p:txBody>
      </p:sp>
      <p:sp>
        <p:nvSpPr>
          <p:cNvPr id="8" name="TextBox 7">
            <a:extLst>
              <a:ext uri="{FF2B5EF4-FFF2-40B4-BE49-F238E27FC236}">
                <a16:creationId xmlns:a16="http://schemas.microsoft.com/office/drawing/2014/main" id="{EC38A20D-D52C-815B-29FE-80FB82609323}"/>
              </a:ext>
            </a:extLst>
          </p:cNvPr>
          <p:cNvSpPr txBox="1"/>
          <p:nvPr/>
        </p:nvSpPr>
        <p:spPr>
          <a:xfrm>
            <a:off x="374015" y="679309"/>
            <a:ext cx="6094476" cy="769441"/>
          </a:xfrm>
          <a:prstGeom prst="rect">
            <a:avLst/>
          </a:prstGeom>
          <a:noFill/>
        </p:spPr>
        <p:txBody>
          <a:bodyPr wrap="square">
            <a:spAutoFit/>
          </a:bodyPr>
          <a:lstStyle/>
          <a:p>
            <a:r>
              <a:rPr lang="en-US" sz="2400" b="1" dirty="0">
                <a:solidFill>
                  <a:srgbClr val="A68462"/>
                </a:solidFill>
                <a:latin typeface="Colaborate-Regular" panose="02000503060000020004" pitchFamily="50" charset="0"/>
              </a:rPr>
              <a:t>REGISTRATION OF PERSONS </a:t>
            </a:r>
          </a:p>
          <a:p>
            <a:r>
              <a:rPr lang="en-US" sz="2000" b="1" dirty="0">
                <a:solidFill>
                  <a:srgbClr val="A68462"/>
                </a:solidFill>
                <a:latin typeface="Colaborate-Regular" panose="02000503060000020004" pitchFamily="50" charset="0"/>
              </a:rPr>
              <a:t>(Required NQF Levels for Each Category)</a:t>
            </a:r>
          </a:p>
        </p:txBody>
      </p:sp>
      <p:pic>
        <p:nvPicPr>
          <p:cNvPr id="2" name="Picture 1" descr="A picture containing graphical user interface&#10;&#10;Description automatically generated">
            <a:extLst>
              <a:ext uri="{FF2B5EF4-FFF2-40B4-BE49-F238E27FC236}">
                <a16:creationId xmlns:a16="http://schemas.microsoft.com/office/drawing/2014/main" id="{968C0726-3332-82F2-2D6B-840B04E3D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7920" y="15395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61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04FC6E2B-B08D-E785-F030-E5D72B4D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310" y="4482854"/>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DB054DA9-E2E8-BC22-7E8C-8BB5CC8B7650}"/>
              </a:ext>
            </a:extLst>
          </p:cNvPr>
          <p:cNvSpPr>
            <a:spLocks noGrp="1"/>
          </p:cNvSpPr>
          <p:nvPr>
            <p:ph idx="1"/>
          </p:nvPr>
        </p:nvSpPr>
        <p:spPr>
          <a:xfrm>
            <a:off x="533399" y="1433984"/>
            <a:ext cx="8032563" cy="3990032"/>
          </a:xfrm>
        </p:spPr>
        <p:txBody>
          <a:bodyPr>
            <a:noAutofit/>
          </a:bodyPr>
          <a:lstStyle/>
          <a:p>
            <a:pPr marL="342900" indent="-342900" algn="just">
              <a:buAutoNum type="arabicPeriod"/>
            </a:pPr>
            <a:endParaRPr lang="en-US" sz="1800" b="1" dirty="0">
              <a:solidFill>
                <a:schemeClr val="tx1"/>
              </a:solidFill>
              <a:latin typeface="Colaborate-Medium" panose="02000603070000020004" pitchFamily="2" charset="0"/>
            </a:endParaRPr>
          </a:p>
          <a:p>
            <a:pPr marL="342900" indent="-342900" algn="just">
              <a:buAutoNum type="arabicPeriod"/>
            </a:pPr>
            <a:endParaRPr lang="en-US" sz="1800" dirty="0">
              <a:solidFill>
                <a:schemeClr val="tx1"/>
              </a:solidFill>
              <a:latin typeface="Colaborate-Medium" panose="02000603070000020004" pitchFamily="2" charset="0"/>
            </a:endParaRPr>
          </a:p>
        </p:txBody>
      </p:sp>
      <p:sp>
        <p:nvSpPr>
          <p:cNvPr id="3" name="TextBox 2">
            <a:extLst>
              <a:ext uri="{FF2B5EF4-FFF2-40B4-BE49-F238E27FC236}">
                <a16:creationId xmlns:a16="http://schemas.microsoft.com/office/drawing/2014/main" id="{1AB81333-94C9-E6F3-EBD7-786B2D84A7CF}"/>
              </a:ext>
            </a:extLst>
          </p:cNvPr>
          <p:cNvSpPr txBox="1"/>
          <p:nvPr/>
        </p:nvSpPr>
        <p:spPr>
          <a:xfrm>
            <a:off x="620545" y="486000"/>
            <a:ext cx="7675208" cy="830997"/>
          </a:xfrm>
          <a:prstGeom prst="rect">
            <a:avLst/>
          </a:prstGeom>
          <a:noFill/>
        </p:spPr>
        <p:txBody>
          <a:bodyPr wrap="square">
            <a:spAutoFit/>
          </a:bodyPr>
          <a:lstStyle/>
          <a:p>
            <a:r>
              <a:rPr lang="en-US" sz="2400" b="1" dirty="0">
                <a:solidFill>
                  <a:srgbClr val="A68462"/>
                </a:solidFill>
                <a:latin typeface="Colaborate-Regular" panose="02000503060000020004" pitchFamily="50" charset="0"/>
              </a:rPr>
              <a:t>GEOMATICS BRANCH STATISTICS</a:t>
            </a:r>
          </a:p>
          <a:p>
            <a:r>
              <a:rPr lang="en-US" sz="2400" b="1" dirty="0">
                <a:solidFill>
                  <a:srgbClr val="A68462"/>
                </a:solidFill>
                <a:latin typeface="Colaborate-Regular" panose="02000503060000020004" pitchFamily="50" charset="0"/>
              </a:rPr>
              <a:t> </a:t>
            </a:r>
            <a:r>
              <a:rPr lang="en-US" sz="1600" b="1" dirty="0">
                <a:solidFill>
                  <a:srgbClr val="A68462"/>
                </a:solidFill>
                <a:latin typeface="Colaborate-Regular" panose="02000503060000020004" pitchFamily="50" charset="0"/>
              </a:rPr>
              <a:t>as at 30/03/20205</a:t>
            </a:r>
          </a:p>
        </p:txBody>
      </p:sp>
      <p:graphicFrame>
        <p:nvGraphicFramePr>
          <p:cNvPr id="8" name="Chart 7">
            <a:extLst>
              <a:ext uri="{FF2B5EF4-FFF2-40B4-BE49-F238E27FC236}">
                <a16:creationId xmlns:a16="http://schemas.microsoft.com/office/drawing/2014/main" id="{B169763B-F858-6777-E242-43D85BC6A3FC}"/>
              </a:ext>
            </a:extLst>
          </p:cNvPr>
          <p:cNvGraphicFramePr>
            <a:graphicFrameLocks/>
          </p:cNvGraphicFramePr>
          <p:nvPr>
            <p:extLst>
              <p:ext uri="{D42A27DB-BD31-4B8C-83A1-F6EECF244321}">
                <p14:modId xmlns:p14="http://schemas.microsoft.com/office/powerpoint/2010/main" val="1525346315"/>
              </p:ext>
            </p:extLst>
          </p:nvPr>
        </p:nvGraphicFramePr>
        <p:xfrm>
          <a:off x="2092657" y="1316997"/>
          <a:ext cx="7435596" cy="4959668"/>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A picture containing graphical user interface&#10;&#10;Description automatically generated">
            <a:extLst>
              <a:ext uri="{FF2B5EF4-FFF2-40B4-BE49-F238E27FC236}">
                <a16:creationId xmlns:a16="http://schemas.microsoft.com/office/drawing/2014/main" id="{FD1EBCA9-2CF4-3BE8-25EF-0BE8302CA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1385" y="23396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09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42B3C1-5696-87AF-0651-40830E310DF7}"/>
              </a:ext>
            </a:extLst>
          </p:cNvPr>
          <p:cNvSpPr txBox="1"/>
          <p:nvPr/>
        </p:nvSpPr>
        <p:spPr>
          <a:xfrm>
            <a:off x="679450" y="567035"/>
            <a:ext cx="7574280" cy="707886"/>
          </a:xfrm>
          <a:prstGeom prst="rect">
            <a:avLst/>
          </a:prstGeom>
          <a:noFill/>
        </p:spPr>
        <p:txBody>
          <a:bodyPr wrap="square">
            <a:spAutoFit/>
          </a:bodyPr>
          <a:lstStyle/>
          <a:p>
            <a:r>
              <a:rPr lang="en-US" sz="2400" b="1" dirty="0">
                <a:solidFill>
                  <a:srgbClr val="A68462"/>
                </a:solidFill>
                <a:latin typeface="Colaborate-Regular" panose="02000503060000020004" pitchFamily="50" charset="0"/>
              </a:rPr>
              <a:t>REGISTERED GEOMATICS  CATEGORIES</a:t>
            </a:r>
          </a:p>
          <a:p>
            <a:r>
              <a:rPr lang="en-US" sz="1600" b="1" dirty="0">
                <a:solidFill>
                  <a:srgbClr val="A68462"/>
                </a:solidFill>
                <a:latin typeface="Colaborate-Regular" panose="02000503060000020004" pitchFamily="50" charset="0"/>
              </a:rPr>
              <a:t>AS at 30/03/2025</a:t>
            </a:r>
          </a:p>
        </p:txBody>
      </p:sp>
      <p:pic>
        <p:nvPicPr>
          <p:cNvPr id="1026" name="Picture 4">
            <a:extLst>
              <a:ext uri="{FF2B5EF4-FFF2-40B4-BE49-F238E27FC236}">
                <a16:creationId xmlns:a16="http://schemas.microsoft.com/office/drawing/2014/main" id="{04FC6E2B-B08D-E785-F030-E5D72B4D74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305"/>
          <a:stretch/>
        </p:blipFill>
        <p:spPr bwMode="auto">
          <a:xfrm>
            <a:off x="9875520" y="4482854"/>
            <a:ext cx="194246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a:extLst>
              <a:ext uri="{FF2B5EF4-FFF2-40B4-BE49-F238E27FC236}">
                <a16:creationId xmlns:a16="http://schemas.microsoft.com/office/drawing/2014/main" id="{760E256E-98A3-453C-6794-BFEBAC172D00}"/>
              </a:ext>
            </a:extLst>
          </p:cNvPr>
          <p:cNvGraphicFramePr>
            <a:graphicFrameLocks/>
          </p:cNvGraphicFramePr>
          <p:nvPr>
            <p:extLst>
              <p:ext uri="{D42A27DB-BD31-4B8C-83A1-F6EECF244321}">
                <p14:modId xmlns:p14="http://schemas.microsoft.com/office/powerpoint/2010/main" val="1652894511"/>
              </p:ext>
            </p:extLst>
          </p:nvPr>
        </p:nvGraphicFramePr>
        <p:xfrm>
          <a:off x="1691640" y="1464719"/>
          <a:ext cx="8023860" cy="48006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A picture containing graphical user interface&#10;&#10;Description automatically generated">
            <a:extLst>
              <a:ext uri="{FF2B5EF4-FFF2-40B4-BE49-F238E27FC236}">
                <a16:creationId xmlns:a16="http://schemas.microsoft.com/office/drawing/2014/main" id="{09CB30F2-E83C-AEC1-8FB8-E373ED26B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1385" y="23396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38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04FC6E2B-B08D-E785-F030-E5D72B4D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657" y="4562548"/>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456B72E-57B7-DB3E-878C-5B278FAA069F}"/>
              </a:ext>
            </a:extLst>
          </p:cNvPr>
          <p:cNvSpPr txBox="1">
            <a:spLocks/>
          </p:cNvSpPr>
          <p:nvPr/>
        </p:nvSpPr>
        <p:spPr>
          <a:xfrm>
            <a:off x="614435" y="426545"/>
            <a:ext cx="7673830" cy="493183"/>
          </a:xfrm>
          <a:prstGeom prst="rect">
            <a:avLst/>
          </a:prstGeom>
        </p:spPr>
        <p:txBody>
          <a:bodyPr vert="horz" lIns="0" tIns="0" rIns="0" bIns="0" rtlCol="0" anchor="t">
            <a:normAutofit/>
          </a:bodyPr>
          <a:lstStyle>
            <a:lvl1pPr algn="l" defTabSz="457200" rtl="0" eaLnBrk="1" latinLnBrk="0" hangingPunct="1">
              <a:spcBef>
                <a:spcPct val="0"/>
              </a:spcBef>
              <a:buNone/>
              <a:defRPr sz="3600" b="1" kern="1200" cap="all" baseline="0">
                <a:solidFill>
                  <a:srgbClr val="A68462"/>
                </a:solidFill>
                <a:latin typeface="+mj-lt"/>
                <a:ea typeface="+mj-ea"/>
                <a:cs typeface="+mj-cs"/>
              </a:defRPr>
            </a:lvl1pPr>
          </a:lstStyle>
          <a:p>
            <a:r>
              <a:rPr lang="en-US" sz="2400" dirty="0">
                <a:latin typeface="Colaborate-Regular" panose="02000503060000020004" pitchFamily="50" charset="0"/>
              </a:rPr>
              <a:t>Contact information for support</a:t>
            </a:r>
          </a:p>
        </p:txBody>
      </p:sp>
      <p:sp>
        <p:nvSpPr>
          <p:cNvPr id="9" name="Content Placeholder 2">
            <a:extLst>
              <a:ext uri="{FF2B5EF4-FFF2-40B4-BE49-F238E27FC236}">
                <a16:creationId xmlns:a16="http://schemas.microsoft.com/office/drawing/2014/main" id="{7C116FE7-F2D4-C529-689B-603884FCA8F3}"/>
              </a:ext>
            </a:extLst>
          </p:cNvPr>
          <p:cNvSpPr>
            <a:spLocks noGrp="1"/>
          </p:cNvSpPr>
          <p:nvPr>
            <p:ph idx="1"/>
          </p:nvPr>
        </p:nvSpPr>
        <p:spPr>
          <a:xfrm>
            <a:off x="177933" y="969304"/>
            <a:ext cx="4371975" cy="4386263"/>
          </a:xfrm>
        </p:spPr>
        <p:txBody>
          <a:bodyPr>
            <a:noAutofit/>
          </a:bodyPr>
          <a:lstStyle/>
          <a:p>
            <a:pPr algn="ctr"/>
            <a:endParaRPr lang="en-US" sz="2000" b="1" dirty="0">
              <a:solidFill>
                <a:schemeClr val="tx1"/>
              </a:solidFill>
              <a:latin typeface="Colaborate-Medium" panose="02000603070000020004" pitchFamily="2" charset="0"/>
            </a:endParaRPr>
          </a:p>
          <a:p>
            <a:pPr algn="ctr"/>
            <a:r>
              <a:rPr lang="en-US" sz="2000" b="1" dirty="0">
                <a:solidFill>
                  <a:srgbClr val="441C01"/>
                </a:solidFill>
                <a:latin typeface="Colaborate-Medium" panose="02000603070000020004" pitchFamily="2" charset="0"/>
              </a:rPr>
              <a:t>Tel.: +2711 626 1040 or 1080  	</a:t>
            </a:r>
          </a:p>
          <a:p>
            <a:pPr algn="ctr">
              <a:buFont typeface="Wingdings" panose="05000000000000000000" pitchFamily="2" charset="2"/>
              <a:buChar char="v"/>
            </a:pPr>
            <a:r>
              <a:rPr lang="en-US" sz="2000" b="1" dirty="0">
                <a:solidFill>
                  <a:srgbClr val="441C01"/>
                </a:solidFill>
                <a:latin typeface="Colaborate-Medium" panose="02000603070000020004" pitchFamily="2" charset="0"/>
              </a:rPr>
              <a:t>Office of the Registrar – </a:t>
            </a:r>
            <a:r>
              <a:rPr lang="en-US" sz="2000" b="1" dirty="0">
                <a:solidFill>
                  <a:schemeClr val="tx1"/>
                </a:solidFill>
                <a:latin typeface="Colaborate-Medium" panose="02000603070000020004" pitchFamily="2" charset="0"/>
                <a:hlinkClick r:id="rId3"/>
              </a:rPr>
              <a:t>registrar@sagc.org.za</a:t>
            </a:r>
            <a:r>
              <a:rPr lang="en-US" sz="2000" b="1" dirty="0">
                <a:solidFill>
                  <a:schemeClr val="tx1"/>
                </a:solidFill>
                <a:latin typeface="Colaborate-Medium" panose="02000603070000020004" pitchFamily="2" charset="0"/>
              </a:rPr>
              <a:t> </a:t>
            </a:r>
          </a:p>
          <a:p>
            <a:pPr algn="ctr">
              <a:buFont typeface="Wingdings" panose="05000000000000000000" pitchFamily="2" charset="2"/>
              <a:buChar char="v"/>
            </a:pPr>
            <a:r>
              <a:rPr lang="en-US" sz="2000" b="1" dirty="0">
                <a:solidFill>
                  <a:srgbClr val="441C01"/>
                </a:solidFill>
                <a:latin typeface="Colaborate-Medium" panose="02000603070000020004" pitchFamily="2" charset="0"/>
              </a:rPr>
              <a:t>The Accounting Officer</a:t>
            </a:r>
          </a:p>
          <a:p>
            <a:pPr algn="ctr"/>
            <a:endParaRPr lang="en-US" sz="2000" b="1" dirty="0">
              <a:solidFill>
                <a:srgbClr val="441C01"/>
              </a:solidFill>
              <a:latin typeface="Colaborate-Medium" panose="02000603070000020004" pitchFamily="2" charset="0"/>
            </a:endParaRPr>
          </a:p>
          <a:p>
            <a:pPr algn="ctr"/>
            <a:r>
              <a:rPr lang="en-US" sz="2000" b="1" dirty="0">
                <a:solidFill>
                  <a:srgbClr val="441C01"/>
                </a:solidFill>
                <a:latin typeface="Colaborate-Medium" panose="02000603070000020004" pitchFamily="2" charset="0"/>
              </a:rPr>
              <a:t>Administration of registrations </a:t>
            </a:r>
            <a:r>
              <a:rPr lang="en-US" sz="2000" b="1" dirty="0">
                <a:solidFill>
                  <a:schemeClr val="tx1"/>
                </a:solidFill>
                <a:latin typeface="Colaborate-Medium" panose="02000603070000020004" pitchFamily="2" charset="0"/>
              </a:rPr>
              <a:t>– </a:t>
            </a:r>
            <a:r>
              <a:rPr lang="en-US" sz="2000" b="1" dirty="0">
                <a:solidFill>
                  <a:schemeClr val="tx1"/>
                </a:solidFill>
                <a:latin typeface="Colaborate-Medium" panose="02000603070000020004" pitchFamily="2" charset="0"/>
                <a:hlinkClick r:id="rId4"/>
              </a:rPr>
              <a:t>admin@sagc.org.za</a:t>
            </a:r>
            <a:r>
              <a:rPr lang="en-US" sz="2000" b="1" dirty="0">
                <a:solidFill>
                  <a:schemeClr val="tx1"/>
                </a:solidFill>
                <a:latin typeface="Colaborate-Medium" panose="02000603070000020004" pitchFamily="2" charset="0"/>
              </a:rPr>
              <a:t> </a:t>
            </a:r>
          </a:p>
          <a:p>
            <a:pPr algn="ctr"/>
            <a:endParaRPr lang="en-US" sz="2000" b="1" dirty="0">
              <a:solidFill>
                <a:schemeClr val="tx1"/>
              </a:solidFill>
              <a:latin typeface="Colaborate-Medium" panose="02000603070000020004" pitchFamily="2" charset="0"/>
            </a:endParaRPr>
          </a:p>
          <a:p>
            <a:pPr algn="ctr">
              <a:buFont typeface="Wingdings" panose="05000000000000000000" pitchFamily="2" charset="2"/>
              <a:buChar char="v"/>
            </a:pPr>
            <a:r>
              <a:rPr lang="en-US" sz="2000" b="1" dirty="0">
                <a:solidFill>
                  <a:srgbClr val="441C01"/>
                </a:solidFill>
                <a:latin typeface="Colaborate-Medium" panose="02000603070000020004" pitchFamily="2" charset="0"/>
              </a:rPr>
              <a:t>Account queries – </a:t>
            </a:r>
            <a:r>
              <a:rPr lang="en-US" sz="2000" b="1" dirty="0">
                <a:solidFill>
                  <a:schemeClr val="tx1"/>
                </a:solidFill>
                <a:latin typeface="Colaborate-Medium" panose="02000603070000020004" pitchFamily="2" charset="0"/>
                <a:hlinkClick r:id="rId5"/>
              </a:rPr>
              <a:t>accounts@sagc.org.za</a:t>
            </a:r>
            <a:r>
              <a:rPr lang="en-US" sz="2000" b="1" dirty="0">
                <a:solidFill>
                  <a:schemeClr val="tx1"/>
                </a:solidFill>
                <a:latin typeface="Colaborate-Medium" panose="02000603070000020004" pitchFamily="2" charset="0"/>
              </a:rPr>
              <a:t>  </a:t>
            </a:r>
          </a:p>
          <a:p>
            <a:pPr marL="0" indent="0" algn="ctr">
              <a:buNone/>
            </a:pPr>
            <a:endParaRPr lang="en-US" sz="2000" b="1" dirty="0">
              <a:latin typeface="Colaborate-Medium" panose="02000603070000020004" pitchFamily="2" charset="0"/>
            </a:endParaRPr>
          </a:p>
          <a:p>
            <a:pPr marL="0" indent="0" algn="ctr">
              <a:buNone/>
            </a:pPr>
            <a:r>
              <a:rPr lang="en-US" sz="2400" b="1" dirty="0">
                <a:solidFill>
                  <a:srgbClr val="441C01"/>
                </a:solidFill>
                <a:latin typeface="Colaborate-Medium" panose="02000603070000020004" pitchFamily="2" charset="0"/>
              </a:rPr>
              <a:t>New website:</a:t>
            </a:r>
          </a:p>
          <a:p>
            <a:pPr marL="0" indent="0" algn="ctr">
              <a:buNone/>
            </a:pPr>
            <a:r>
              <a:rPr lang="en-US" sz="2000" b="1" dirty="0">
                <a:solidFill>
                  <a:schemeClr val="tx1"/>
                </a:solidFill>
                <a:latin typeface="Colaborate-Medium" panose="02000603070000020004" pitchFamily="2" charset="0"/>
                <a:hlinkClick r:id="rId6"/>
              </a:rPr>
              <a:t>https://sagc.org.za</a:t>
            </a:r>
            <a:r>
              <a:rPr lang="en-US" sz="2000" b="1" dirty="0">
                <a:solidFill>
                  <a:schemeClr val="tx1"/>
                </a:solidFill>
                <a:latin typeface="Colaborate-Medium" panose="02000603070000020004" pitchFamily="2" charset="0"/>
              </a:rPr>
              <a:t> </a:t>
            </a:r>
          </a:p>
          <a:p>
            <a:pPr algn="ctr"/>
            <a:endParaRPr lang="en-US" sz="2000" b="1" dirty="0">
              <a:solidFill>
                <a:schemeClr val="tx1"/>
              </a:solidFill>
              <a:latin typeface="Colaborate-Medium" panose="02000603070000020004" pitchFamily="2" charset="0"/>
            </a:endParaRPr>
          </a:p>
          <a:p>
            <a:pPr algn="ctr"/>
            <a:endParaRPr lang="en-US" sz="2000" b="1" dirty="0">
              <a:solidFill>
                <a:schemeClr val="tx1"/>
              </a:solidFill>
              <a:latin typeface="Colaborate-Medium" panose="02000603070000020004" pitchFamily="2" charset="0"/>
            </a:endParaRPr>
          </a:p>
          <a:p>
            <a:pPr marL="342900" indent="-342900" algn="ctr">
              <a:buFont typeface="+mj-lt"/>
              <a:buAutoNum type="arabicPeriod"/>
            </a:pPr>
            <a:endParaRPr lang="en-US" sz="2000" dirty="0">
              <a:solidFill>
                <a:schemeClr val="tx1"/>
              </a:solidFill>
              <a:latin typeface="Colaborate-Medium" panose="02000603070000020004" pitchFamily="2" charset="0"/>
            </a:endParaRPr>
          </a:p>
        </p:txBody>
      </p:sp>
      <p:sp>
        <p:nvSpPr>
          <p:cNvPr id="11" name="Content Placeholder 2">
            <a:extLst>
              <a:ext uri="{FF2B5EF4-FFF2-40B4-BE49-F238E27FC236}">
                <a16:creationId xmlns:a16="http://schemas.microsoft.com/office/drawing/2014/main" id="{742348EC-22E9-438B-425A-1139E30395FF}"/>
              </a:ext>
            </a:extLst>
          </p:cNvPr>
          <p:cNvSpPr txBox="1">
            <a:spLocks/>
          </p:cNvSpPr>
          <p:nvPr/>
        </p:nvSpPr>
        <p:spPr>
          <a:xfrm>
            <a:off x="5072161" y="5191512"/>
            <a:ext cx="4952999" cy="1088570"/>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600" kern="1200" baseline="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u="sng" dirty="0">
                <a:solidFill>
                  <a:srgbClr val="441C01"/>
                </a:solidFill>
                <a:latin typeface="Colaborate-Medium" panose="02000603070000020004" pitchFamily="2" charset="0"/>
              </a:rPr>
              <a:t>Physical address:</a:t>
            </a:r>
            <a:r>
              <a:rPr lang="en-US" sz="2000" b="1" dirty="0">
                <a:solidFill>
                  <a:srgbClr val="441C01"/>
                </a:solidFill>
                <a:latin typeface="Colaborate-Medium" panose="02000603070000020004" pitchFamily="2" charset="0"/>
              </a:rPr>
              <a:t> </a:t>
            </a:r>
          </a:p>
          <a:p>
            <a:pPr algn="ctr"/>
            <a:r>
              <a:rPr lang="en-US" sz="2000" b="1" dirty="0">
                <a:solidFill>
                  <a:srgbClr val="441C01"/>
                </a:solidFill>
                <a:latin typeface="Colaborate-Medium" panose="02000603070000020004" pitchFamily="2" charset="0"/>
              </a:rPr>
              <a:t>20 </a:t>
            </a:r>
            <a:r>
              <a:rPr lang="en-US" sz="2000" b="1" dirty="0" err="1">
                <a:solidFill>
                  <a:srgbClr val="441C01"/>
                </a:solidFill>
                <a:latin typeface="Colaborate-Medium" panose="02000603070000020004" pitchFamily="2" charset="0"/>
              </a:rPr>
              <a:t>Zulberg</a:t>
            </a:r>
            <a:r>
              <a:rPr lang="en-US" sz="2000" b="1" dirty="0">
                <a:solidFill>
                  <a:srgbClr val="441C01"/>
                </a:solidFill>
                <a:latin typeface="Colaborate-Medium" panose="02000603070000020004" pitchFamily="2" charset="0"/>
              </a:rPr>
              <a:t> Close, Bruma, </a:t>
            </a:r>
          </a:p>
          <a:p>
            <a:pPr algn="ctr"/>
            <a:r>
              <a:rPr lang="en-US" sz="2000" b="1" dirty="0">
                <a:solidFill>
                  <a:srgbClr val="441C01"/>
                </a:solidFill>
                <a:latin typeface="Colaborate-Medium" panose="02000603070000020004" pitchFamily="2" charset="0"/>
              </a:rPr>
              <a:t>Johannesburg, 2026</a:t>
            </a:r>
          </a:p>
          <a:p>
            <a:pPr algn="ctr"/>
            <a:endParaRPr lang="en-US" sz="2000" b="1" dirty="0">
              <a:solidFill>
                <a:srgbClr val="441C01"/>
              </a:solidFill>
              <a:latin typeface="Colaborate-Medium" panose="02000603070000020004" pitchFamily="2" charset="0"/>
            </a:endParaRPr>
          </a:p>
          <a:p>
            <a:pPr marL="342900" indent="-342900" algn="ctr">
              <a:buFont typeface="+mj-lt"/>
              <a:buAutoNum type="arabicPeriod"/>
            </a:pPr>
            <a:endParaRPr lang="en-US" sz="2000" dirty="0">
              <a:solidFill>
                <a:srgbClr val="441C01"/>
              </a:solidFill>
              <a:latin typeface="Colaborate-Medium" panose="02000603070000020004" pitchFamily="2" charset="0"/>
            </a:endParaRPr>
          </a:p>
        </p:txBody>
      </p:sp>
      <p:pic>
        <p:nvPicPr>
          <p:cNvPr id="2" name="Picture 1" descr="A picture containing graphical user interface&#10;&#10;Description automatically generated">
            <a:extLst>
              <a:ext uri="{FF2B5EF4-FFF2-40B4-BE49-F238E27FC236}">
                <a16:creationId xmlns:a16="http://schemas.microsoft.com/office/drawing/2014/main" id="{3686EE44-F302-4B26-5353-E4660A29DE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2771" y="207857"/>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C4C75CB-FAEE-12C2-8B52-8A6A8B026833}"/>
              </a:ext>
            </a:extLst>
          </p:cNvPr>
          <p:cNvPicPr>
            <a:picLocks noChangeAspect="1"/>
          </p:cNvPicPr>
          <p:nvPr/>
        </p:nvPicPr>
        <p:blipFill>
          <a:blip r:embed="rId8"/>
          <a:stretch>
            <a:fillRect/>
          </a:stretch>
        </p:blipFill>
        <p:spPr>
          <a:xfrm>
            <a:off x="5072161" y="1762322"/>
            <a:ext cx="4047959" cy="296252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2658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E8627C-0DBD-A07D-257C-0C58635E86F8}"/>
              </a:ext>
            </a:extLst>
          </p:cNvPr>
          <p:cNvPicPr>
            <a:picLocks noChangeAspect="1"/>
          </p:cNvPicPr>
          <p:nvPr/>
        </p:nvPicPr>
        <p:blipFill>
          <a:blip r:embed="rId2"/>
          <a:stretch>
            <a:fillRect/>
          </a:stretch>
        </p:blipFill>
        <p:spPr>
          <a:xfrm>
            <a:off x="896256" y="129901"/>
            <a:ext cx="3058886" cy="3058886"/>
          </a:xfrm>
          <a:prstGeom prst="rect">
            <a:avLst/>
          </a:prstGeom>
        </p:spPr>
      </p:pic>
    </p:spTree>
    <p:extLst>
      <p:ext uri="{BB962C8B-B14F-4D97-AF65-F5344CB8AC3E}">
        <p14:creationId xmlns:p14="http://schemas.microsoft.com/office/powerpoint/2010/main" val="393654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8D8707-6153-4831-CCFB-200613EF86EE}"/>
              </a:ext>
            </a:extLst>
          </p:cNvPr>
          <p:cNvSpPr txBox="1"/>
          <p:nvPr/>
        </p:nvSpPr>
        <p:spPr>
          <a:xfrm>
            <a:off x="590549" y="633143"/>
            <a:ext cx="5877941" cy="461665"/>
          </a:xfrm>
          <a:prstGeom prst="rect">
            <a:avLst/>
          </a:prstGeom>
          <a:noFill/>
        </p:spPr>
        <p:txBody>
          <a:bodyPr wrap="square">
            <a:spAutoFit/>
          </a:bodyPr>
          <a:lstStyle/>
          <a:p>
            <a:r>
              <a:rPr lang="en-US" sz="2400" b="1" dirty="0">
                <a:solidFill>
                  <a:srgbClr val="A68462"/>
                </a:solidFill>
                <a:latin typeface="Colaborate-Regular" panose="02000503060000020004" pitchFamily="50" charset="0"/>
              </a:rPr>
              <a:t>CONTENTS</a:t>
            </a:r>
          </a:p>
        </p:txBody>
      </p:sp>
      <p:pic>
        <p:nvPicPr>
          <p:cNvPr id="1026" name="Picture 4">
            <a:extLst>
              <a:ext uri="{FF2B5EF4-FFF2-40B4-BE49-F238E27FC236}">
                <a16:creationId xmlns:a16="http://schemas.microsoft.com/office/drawing/2014/main" id="{04FC6E2B-B08D-E785-F030-E5D72B4D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310" y="4482854"/>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A picture containing graphical user interface&#10;&#10;Description automatically generated">
            <a:extLst>
              <a:ext uri="{FF2B5EF4-FFF2-40B4-BE49-F238E27FC236}">
                <a16:creationId xmlns:a16="http://schemas.microsoft.com/office/drawing/2014/main" id="{1D9CBFD9-51B8-A39B-8689-4EFB00741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385" y="23396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EE68C515-13D3-925E-6474-685D65F1E4B0}"/>
              </a:ext>
            </a:extLst>
          </p:cNvPr>
          <p:cNvSpPr txBox="1">
            <a:spLocks/>
          </p:cNvSpPr>
          <p:nvPr/>
        </p:nvSpPr>
        <p:spPr>
          <a:xfrm>
            <a:off x="374014" y="1456285"/>
            <a:ext cx="8007986" cy="4604273"/>
          </a:xfrm>
          <a:prstGeom prst="rect">
            <a:avLst/>
          </a:prstGeom>
        </p:spPr>
        <p:txBody>
          <a:bodyPr>
            <a:noAutofit/>
          </a:bodyPr>
          <a:lstStyle>
            <a:lvl1pPr marL="0" indent="0" algn="l" defTabSz="457200" rtl="0" eaLnBrk="1" latinLnBrk="0" hangingPunct="1">
              <a:spcBef>
                <a:spcPct val="20000"/>
              </a:spcBef>
              <a:buFont typeface="Arial"/>
              <a:buNone/>
              <a:defRPr sz="1600" kern="1200" baseline="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600" dirty="0">
              <a:latin typeface="Colaborate-Medium" panose="02000603070000020004" pitchFamily="2" charset="0"/>
            </a:endParaRPr>
          </a:p>
          <a:p>
            <a:pPr marL="342900" indent="-342900">
              <a:buFont typeface="+mj-lt"/>
              <a:buAutoNum type="arabicPeriod"/>
            </a:pPr>
            <a:r>
              <a:rPr lang="en-US" sz="2400" dirty="0">
                <a:solidFill>
                  <a:schemeClr val="tx1"/>
                </a:solidFill>
                <a:latin typeface="Colaborate-Regular" panose="02000503060000020004" pitchFamily="50" charset="0"/>
              </a:rPr>
              <a:t>Introduction</a:t>
            </a:r>
          </a:p>
          <a:p>
            <a:pPr marL="342900" indent="-342900">
              <a:buFont typeface="+mj-lt"/>
              <a:buAutoNum type="arabicPeriod"/>
            </a:pPr>
            <a:r>
              <a:rPr lang="en-US" sz="2400" dirty="0">
                <a:solidFill>
                  <a:schemeClr val="tx1"/>
                </a:solidFill>
                <a:latin typeface="Colaborate-Regular" panose="02000503060000020004" pitchFamily="50" charset="0"/>
              </a:rPr>
              <a:t>Establishment of SAGC</a:t>
            </a:r>
          </a:p>
          <a:p>
            <a:pPr marL="342900" indent="-342900">
              <a:buFont typeface="+mj-lt"/>
              <a:buAutoNum type="arabicPeriod"/>
            </a:pPr>
            <a:r>
              <a:rPr lang="en-US" sz="2400" dirty="0">
                <a:solidFill>
                  <a:schemeClr val="tx1"/>
                </a:solidFill>
                <a:latin typeface="Colaborate-Regular" panose="02000503060000020004" pitchFamily="50" charset="0"/>
              </a:rPr>
              <a:t>Geomatics Branches</a:t>
            </a:r>
          </a:p>
          <a:p>
            <a:pPr marL="342900" indent="-342900">
              <a:buFont typeface="+mj-lt"/>
              <a:buAutoNum type="arabicPeriod"/>
            </a:pPr>
            <a:r>
              <a:rPr lang="en-US" sz="2400" dirty="0">
                <a:solidFill>
                  <a:schemeClr val="tx1"/>
                </a:solidFill>
                <a:latin typeface="Colaborate-Regular" panose="02000503060000020004" pitchFamily="50" charset="0"/>
              </a:rPr>
              <a:t>Geomatics Categories</a:t>
            </a:r>
          </a:p>
          <a:p>
            <a:pPr marL="342900" indent="-342900">
              <a:buFont typeface="+mj-lt"/>
              <a:buAutoNum type="arabicPeriod"/>
            </a:pPr>
            <a:r>
              <a:rPr lang="en-US" sz="2400" dirty="0">
                <a:solidFill>
                  <a:schemeClr val="tx1"/>
                </a:solidFill>
                <a:latin typeface="Colaborate-Regular" panose="02000503060000020004" pitchFamily="50" charset="0"/>
              </a:rPr>
              <a:t>Registration of process</a:t>
            </a:r>
          </a:p>
          <a:p>
            <a:pPr marL="342900" indent="-342900">
              <a:buFont typeface="+mj-lt"/>
              <a:buAutoNum type="arabicPeriod"/>
            </a:pPr>
            <a:r>
              <a:rPr lang="en-US" sz="2400" dirty="0">
                <a:solidFill>
                  <a:schemeClr val="tx1"/>
                </a:solidFill>
                <a:latin typeface="Colaborate-Regular" panose="02000503060000020004" pitchFamily="50" charset="0"/>
              </a:rPr>
              <a:t>Required NQF Level per category</a:t>
            </a:r>
          </a:p>
          <a:p>
            <a:pPr marL="342900" indent="-342900">
              <a:buFont typeface="+mj-lt"/>
              <a:buAutoNum type="arabicPeriod"/>
            </a:pPr>
            <a:r>
              <a:rPr lang="en-US" sz="2400" dirty="0">
                <a:solidFill>
                  <a:schemeClr val="tx1"/>
                </a:solidFill>
                <a:latin typeface="Colaborate-Regular" panose="02000503060000020004" pitchFamily="50" charset="0"/>
              </a:rPr>
              <a:t>Registration Statistics</a:t>
            </a:r>
            <a:endParaRPr lang="en-US" sz="2400" kern="1200" dirty="0">
              <a:solidFill>
                <a:schemeClr val="tx1"/>
              </a:solidFill>
              <a:latin typeface="Colaborate-Regular" panose="02000503060000020004" pitchFamily="50" charset="0"/>
              <a:ea typeface="+mj-ea"/>
              <a:cs typeface="+mj-cs"/>
            </a:endParaRPr>
          </a:p>
          <a:p>
            <a:pPr marL="342900" indent="-342900">
              <a:buFont typeface="+mj-lt"/>
              <a:buAutoNum type="arabicPeriod"/>
            </a:pPr>
            <a:r>
              <a:rPr lang="en-US" sz="2400" dirty="0">
                <a:solidFill>
                  <a:schemeClr val="tx1"/>
                </a:solidFill>
                <a:latin typeface="Colaborate-Regular" panose="02000503060000020004" pitchFamily="50" charset="0"/>
                <a:ea typeface="+mj-ea"/>
                <a:cs typeface="+mj-cs"/>
              </a:rPr>
              <a:t>C</a:t>
            </a:r>
            <a:r>
              <a:rPr lang="en-US" sz="2400" dirty="0">
                <a:solidFill>
                  <a:schemeClr val="tx1"/>
                </a:solidFill>
                <a:latin typeface="Colaborate-Regular" panose="02000503060000020004" pitchFamily="50" charset="0"/>
              </a:rPr>
              <a:t>ontact information for support</a:t>
            </a:r>
          </a:p>
          <a:p>
            <a:endParaRPr lang="en-US" sz="2600" dirty="0">
              <a:latin typeface="Colaborate-Medium" panose="02000603070000020004" pitchFamily="2" charset="0"/>
            </a:endParaRPr>
          </a:p>
        </p:txBody>
      </p:sp>
    </p:spTree>
    <p:extLst>
      <p:ext uri="{BB962C8B-B14F-4D97-AF65-F5344CB8AC3E}">
        <p14:creationId xmlns:p14="http://schemas.microsoft.com/office/powerpoint/2010/main" val="107419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7E969D29-156D-FE67-945D-95A35E82500F}"/>
              </a:ext>
            </a:extLst>
          </p:cNvPr>
          <p:cNvSpPr txBox="1">
            <a:spLocks/>
          </p:cNvSpPr>
          <p:nvPr/>
        </p:nvSpPr>
        <p:spPr>
          <a:xfrm>
            <a:off x="651300" y="117991"/>
            <a:ext cx="3919450" cy="110536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cap="all" baseline="0">
                <a:solidFill>
                  <a:schemeClr val="bg1"/>
                </a:solidFill>
                <a:latin typeface="+mj-lt"/>
                <a:ea typeface="+mj-ea"/>
                <a:cs typeface="+mj-cs"/>
              </a:defRPr>
            </a:lvl1pPr>
          </a:lstStyle>
          <a:p>
            <a:pPr defTabSz="685800">
              <a:lnSpc>
                <a:spcPct val="90000"/>
              </a:lnSpc>
              <a:spcAft>
                <a:spcPts val="600"/>
              </a:spcAft>
            </a:pPr>
            <a:r>
              <a:rPr lang="en-US" sz="3300" spc="300" dirty="0">
                <a:solidFill>
                  <a:srgbClr val="A68462"/>
                </a:solidFill>
                <a:latin typeface="Colaborate-Regular" panose="02000503060000020004" pitchFamily="50" charset="0"/>
              </a:rPr>
              <a:t>Introduction </a:t>
            </a:r>
          </a:p>
        </p:txBody>
      </p:sp>
      <p:pic>
        <p:nvPicPr>
          <p:cNvPr id="2" name="Picture 1" descr="A picture containing graphical user interface&#10;&#10;Description automatically generated">
            <a:extLst>
              <a:ext uri="{FF2B5EF4-FFF2-40B4-BE49-F238E27FC236}">
                <a16:creationId xmlns:a16="http://schemas.microsoft.com/office/drawing/2014/main" id="{82DD29B4-0C67-EB9C-BFBA-65DFB3A00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211" y="7682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181E800-36A2-45FC-655A-5DF097913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772" y="4514751"/>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832C841-8FE7-32D3-23C1-9ECEE15E3540}"/>
              </a:ext>
            </a:extLst>
          </p:cNvPr>
          <p:cNvSpPr/>
          <p:nvPr/>
        </p:nvSpPr>
        <p:spPr>
          <a:xfrm>
            <a:off x="855222" y="1813928"/>
            <a:ext cx="4540103" cy="2125663"/>
          </a:xfrm>
          <a:prstGeom prst="rect">
            <a:avLst/>
          </a:prstGeom>
          <a:solidFill>
            <a:srgbClr val="441C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Box 12">
            <a:extLst>
              <a:ext uri="{FF2B5EF4-FFF2-40B4-BE49-F238E27FC236}">
                <a16:creationId xmlns:a16="http://schemas.microsoft.com/office/drawing/2014/main" id="{86D5AEAE-9052-DDF4-57F0-98BC416FDAF3}"/>
              </a:ext>
            </a:extLst>
          </p:cNvPr>
          <p:cNvSpPr txBox="1"/>
          <p:nvPr/>
        </p:nvSpPr>
        <p:spPr>
          <a:xfrm>
            <a:off x="1003669" y="1922610"/>
            <a:ext cx="4069556" cy="1721696"/>
          </a:xfrm>
          <a:prstGeom prst="rect">
            <a:avLst/>
          </a:prstGeom>
        </p:spPr>
        <p:txBody>
          <a:bodyPr vert="horz" lIns="91440" tIns="45720" rIns="91440" bIns="45720" rtlCol="0" anchor="t">
            <a:noAutofit/>
          </a:bodyPr>
          <a:lstStyle/>
          <a:p>
            <a:pPr marL="114300" algn="just" defTabSz="685800">
              <a:lnSpc>
                <a:spcPct val="90000"/>
              </a:lnSpc>
              <a:spcAft>
                <a:spcPts val="600"/>
              </a:spcAft>
            </a:pPr>
            <a:r>
              <a:rPr lang="en-US" sz="2000" b="1" dirty="0">
                <a:solidFill>
                  <a:srgbClr val="A68462"/>
                </a:solidFill>
                <a:latin typeface="Colaborate-Regular" panose="02000503060000020004" pitchFamily="50" charset="0"/>
                <a:ea typeface="Calibri" panose="020F0502020204030204" pitchFamily="34" charset="0"/>
                <a:cs typeface="Calibri" panose="020F0502020204030204" pitchFamily="34" charset="0"/>
              </a:rPr>
              <a:t>REGULATORY</a:t>
            </a:r>
          </a:p>
          <a:p>
            <a:pPr marL="114300" algn="just" defTabSz="685800">
              <a:lnSpc>
                <a:spcPct val="90000"/>
              </a:lnSpc>
              <a:spcAft>
                <a:spcPts val="600"/>
              </a:spcAft>
            </a:pPr>
            <a:endParaRPr lang="en-US" sz="1000" b="1" dirty="0">
              <a:solidFill>
                <a:srgbClr val="A68462"/>
              </a:solidFill>
              <a:latin typeface="Colaborate-Regular" panose="02000503060000020004" pitchFamily="50" charset="0"/>
              <a:ea typeface="Calibri" panose="020F0502020204030204" pitchFamily="34" charset="0"/>
              <a:cs typeface="Calibri" panose="020F0502020204030204" pitchFamily="34" charset="0"/>
            </a:endParaRPr>
          </a:p>
          <a:p>
            <a:pPr marL="114300" algn="just" defTabSz="685800">
              <a:lnSpc>
                <a:spcPct val="90000"/>
              </a:lnSpc>
              <a:spcAft>
                <a:spcPts val="600"/>
              </a:spcAft>
            </a:pPr>
            <a:r>
              <a:rPr lang="en-US" sz="2000" dirty="0">
                <a:solidFill>
                  <a:srgbClr val="A68462"/>
                </a:solidFill>
                <a:latin typeface="Colaborate-Regular" panose="02000503060000020004" pitchFamily="50" charset="0"/>
                <a:ea typeface="Calibri" panose="020F0502020204030204" pitchFamily="34" charset="0"/>
                <a:cs typeface="Calibri" panose="020F0502020204030204" pitchFamily="34" charset="0"/>
              </a:rPr>
              <a:t>The South African Geomatics Council (SAGC), is a fundamental regulatory body that governs and promotes the geomatics profession in South Africa.</a:t>
            </a:r>
          </a:p>
          <a:p>
            <a:pPr marL="114300" algn="just" defTabSz="685800">
              <a:lnSpc>
                <a:spcPct val="90000"/>
              </a:lnSpc>
              <a:spcAft>
                <a:spcPts val="600"/>
              </a:spcAft>
            </a:pPr>
            <a:endParaRPr lang="en-US" sz="2000" dirty="0">
              <a:solidFill>
                <a:srgbClr val="A68462"/>
              </a:solidFill>
              <a:latin typeface="Colaborate-Regular" panose="02000503060000020004" pitchFamily="50" charset="0"/>
              <a:ea typeface="Calibri" panose="020F0502020204030204" pitchFamily="34" charset="0"/>
              <a:cs typeface="Calibri" panose="020F0502020204030204" pitchFamily="34" charset="0"/>
            </a:endParaRPr>
          </a:p>
          <a:p>
            <a:pPr indent="-171450" algn="just" defTabSz="685800">
              <a:lnSpc>
                <a:spcPct val="90000"/>
              </a:lnSpc>
              <a:spcAft>
                <a:spcPts val="600"/>
              </a:spcAft>
              <a:buFont typeface="Arial" panose="020B0604020202020204" pitchFamily="34" charset="0"/>
              <a:buChar char="•"/>
            </a:pPr>
            <a:endParaRPr lang="en-US" sz="2000" dirty="0">
              <a:solidFill>
                <a:srgbClr val="A68462"/>
              </a:solidFill>
              <a:latin typeface="Colaborate-Regular" panose="02000503060000020004" pitchFamily="50" charset="0"/>
            </a:endParaRPr>
          </a:p>
        </p:txBody>
      </p:sp>
      <p:sp>
        <p:nvSpPr>
          <p:cNvPr id="14" name="Rectangle 13">
            <a:extLst>
              <a:ext uri="{FF2B5EF4-FFF2-40B4-BE49-F238E27FC236}">
                <a16:creationId xmlns:a16="http://schemas.microsoft.com/office/drawing/2014/main" id="{DB7D5C40-C41E-A27B-3C68-B8D2E807EC25}"/>
              </a:ext>
            </a:extLst>
          </p:cNvPr>
          <p:cNvSpPr/>
          <p:nvPr/>
        </p:nvSpPr>
        <p:spPr>
          <a:xfrm>
            <a:off x="5641740" y="1863519"/>
            <a:ext cx="4540103" cy="2076072"/>
          </a:xfrm>
          <a:prstGeom prst="rect">
            <a:avLst/>
          </a:prstGeom>
          <a:solidFill>
            <a:srgbClr val="441C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TextBox 14">
            <a:extLst>
              <a:ext uri="{FF2B5EF4-FFF2-40B4-BE49-F238E27FC236}">
                <a16:creationId xmlns:a16="http://schemas.microsoft.com/office/drawing/2014/main" id="{E5D61EF0-C53D-6203-6466-6024C2B2BA7B}"/>
              </a:ext>
            </a:extLst>
          </p:cNvPr>
          <p:cNvSpPr txBox="1"/>
          <p:nvPr/>
        </p:nvSpPr>
        <p:spPr>
          <a:xfrm>
            <a:off x="5903686" y="1969652"/>
            <a:ext cx="4068003" cy="1631216"/>
          </a:xfrm>
          <a:prstGeom prst="rect">
            <a:avLst/>
          </a:prstGeom>
          <a:noFill/>
        </p:spPr>
        <p:txBody>
          <a:bodyPr wrap="square" rtlCol="0">
            <a:spAutoFit/>
          </a:bodyPr>
          <a:lstStyle/>
          <a:p>
            <a:pPr algn="just" defTabSz="685800">
              <a:lnSpc>
                <a:spcPct val="90000"/>
              </a:lnSpc>
              <a:spcAft>
                <a:spcPts val="600"/>
              </a:spcAft>
            </a:pPr>
            <a:r>
              <a:rPr lang="en-US" sz="1800" b="1" dirty="0">
                <a:solidFill>
                  <a:srgbClr val="A68462"/>
                </a:solidFill>
                <a:latin typeface="Colaborate-Regular" panose="02000503060000020004" pitchFamily="50" charset="0"/>
                <a:ea typeface="Calibri" panose="020F0502020204030204" pitchFamily="34" charset="0"/>
                <a:cs typeface="Calibri" panose="020F0502020204030204" pitchFamily="34" charset="0"/>
              </a:rPr>
              <a:t>STANDARDS</a:t>
            </a:r>
          </a:p>
          <a:p>
            <a:pPr algn="just" defTabSz="685800">
              <a:lnSpc>
                <a:spcPct val="90000"/>
              </a:lnSpc>
              <a:spcAft>
                <a:spcPts val="600"/>
              </a:spcAft>
            </a:pPr>
            <a:endParaRPr lang="en-US" sz="1000" b="1" dirty="0">
              <a:solidFill>
                <a:srgbClr val="A68462"/>
              </a:solidFill>
              <a:latin typeface="Colaborate-Regular" panose="02000503060000020004" pitchFamily="50" charset="0"/>
              <a:ea typeface="Calibri" panose="020F0502020204030204" pitchFamily="34" charset="0"/>
              <a:cs typeface="Calibri" panose="020F0502020204030204" pitchFamily="34" charset="0"/>
            </a:endParaRPr>
          </a:p>
          <a:p>
            <a:pPr algn="just" defTabSz="685800">
              <a:lnSpc>
                <a:spcPct val="90000"/>
              </a:lnSpc>
              <a:spcAft>
                <a:spcPts val="600"/>
              </a:spcAft>
            </a:pPr>
            <a:r>
              <a:rPr lang="en-US" sz="1800" dirty="0">
                <a:solidFill>
                  <a:srgbClr val="A68462"/>
                </a:solidFill>
                <a:latin typeface="Colaborate-Regular" panose="02000503060000020004" pitchFamily="50" charset="0"/>
                <a:ea typeface="Calibri" panose="020F0502020204030204" pitchFamily="34" charset="0"/>
                <a:cs typeface="Calibri" panose="020F0502020204030204" pitchFamily="34" charset="0"/>
              </a:rPr>
              <a:t>SAGC plays a vital role in advancing the geomatics industry and ensuring the highest standards of professionalism and competence among practitioners</a:t>
            </a:r>
            <a:endParaRPr lang="en-US" sz="1800" dirty="0">
              <a:solidFill>
                <a:srgbClr val="A68462"/>
              </a:solidFill>
              <a:latin typeface="Colaborate-Regular" panose="02000503060000020004" pitchFamily="50" charset="0"/>
            </a:endParaRPr>
          </a:p>
        </p:txBody>
      </p:sp>
      <p:sp>
        <p:nvSpPr>
          <p:cNvPr id="16" name="Rectangle 15">
            <a:extLst>
              <a:ext uri="{FF2B5EF4-FFF2-40B4-BE49-F238E27FC236}">
                <a16:creationId xmlns:a16="http://schemas.microsoft.com/office/drawing/2014/main" id="{A81FD111-35E7-E83F-DD2D-D58BF1646A90}"/>
              </a:ext>
            </a:extLst>
          </p:cNvPr>
          <p:cNvSpPr/>
          <p:nvPr/>
        </p:nvSpPr>
        <p:spPr>
          <a:xfrm>
            <a:off x="440553" y="4176247"/>
            <a:ext cx="3185149" cy="2313289"/>
          </a:xfrm>
          <a:prstGeom prst="rect">
            <a:avLst/>
          </a:prstGeom>
          <a:solidFill>
            <a:srgbClr val="441C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TextBox 16">
            <a:extLst>
              <a:ext uri="{FF2B5EF4-FFF2-40B4-BE49-F238E27FC236}">
                <a16:creationId xmlns:a16="http://schemas.microsoft.com/office/drawing/2014/main" id="{6324A572-9A30-522F-75D1-78986023657D}"/>
              </a:ext>
            </a:extLst>
          </p:cNvPr>
          <p:cNvSpPr txBox="1"/>
          <p:nvPr/>
        </p:nvSpPr>
        <p:spPr>
          <a:xfrm>
            <a:off x="651300" y="4281893"/>
            <a:ext cx="2814914" cy="1631216"/>
          </a:xfrm>
          <a:prstGeom prst="rect">
            <a:avLst/>
          </a:prstGeom>
          <a:noFill/>
        </p:spPr>
        <p:txBody>
          <a:bodyPr wrap="square" rtlCol="0">
            <a:spAutoFit/>
          </a:bodyPr>
          <a:lstStyle/>
          <a:p>
            <a:pPr algn="just" defTabSz="685800">
              <a:lnSpc>
                <a:spcPct val="90000"/>
              </a:lnSpc>
              <a:spcAft>
                <a:spcPts val="600"/>
              </a:spcAft>
            </a:pPr>
            <a:r>
              <a:rPr lang="en-US" sz="1800" b="1" dirty="0">
                <a:solidFill>
                  <a:srgbClr val="A68462"/>
                </a:solidFill>
                <a:latin typeface="Colaborate-Regular" panose="02000503060000020004" pitchFamily="50" charset="0"/>
              </a:rPr>
              <a:t>VISION</a:t>
            </a:r>
          </a:p>
          <a:p>
            <a:pPr algn="just" defTabSz="685800">
              <a:lnSpc>
                <a:spcPct val="90000"/>
              </a:lnSpc>
              <a:spcAft>
                <a:spcPts val="600"/>
              </a:spcAft>
            </a:pPr>
            <a:endParaRPr lang="en-US" sz="1000" b="1" dirty="0">
              <a:solidFill>
                <a:srgbClr val="A68462"/>
              </a:solidFill>
              <a:latin typeface="Colaborate-Regular" panose="02000503060000020004" pitchFamily="50" charset="0"/>
            </a:endParaRPr>
          </a:p>
          <a:p>
            <a:pPr defTabSz="685800">
              <a:lnSpc>
                <a:spcPct val="90000"/>
              </a:lnSpc>
              <a:spcAft>
                <a:spcPts val="600"/>
              </a:spcAft>
            </a:pPr>
            <a:r>
              <a:rPr lang="en-US" sz="1800" dirty="0">
                <a:solidFill>
                  <a:srgbClr val="A68462"/>
                </a:solidFill>
                <a:latin typeface="Colaborate-Regular" panose="02000503060000020004" pitchFamily="50" charset="0"/>
              </a:rPr>
              <a:t>A transformed and accountable Geomatics profession in the interests of the public </a:t>
            </a:r>
          </a:p>
        </p:txBody>
      </p:sp>
      <p:sp>
        <p:nvSpPr>
          <p:cNvPr id="19" name="Rectangle 18">
            <a:extLst>
              <a:ext uri="{FF2B5EF4-FFF2-40B4-BE49-F238E27FC236}">
                <a16:creationId xmlns:a16="http://schemas.microsoft.com/office/drawing/2014/main" id="{4AA36836-E644-952A-917C-5874D1DB1F94}"/>
              </a:ext>
            </a:extLst>
          </p:cNvPr>
          <p:cNvSpPr/>
          <p:nvPr/>
        </p:nvSpPr>
        <p:spPr>
          <a:xfrm>
            <a:off x="4032284" y="4176246"/>
            <a:ext cx="3185149" cy="2313289"/>
          </a:xfrm>
          <a:prstGeom prst="rect">
            <a:avLst/>
          </a:prstGeom>
          <a:solidFill>
            <a:srgbClr val="441C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49748CCD-6008-5681-52FD-A17B972103BA}"/>
              </a:ext>
            </a:extLst>
          </p:cNvPr>
          <p:cNvSpPr/>
          <p:nvPr/>
        </p:nvSpPr>
        <p:spPr>
          <a:xfrm>
            <a:off x="7624015" y="4212994"/>
            <a:ext cx="3185149" cy="2313289"/>
          </a:xfrm>
          <a:prstGeom prst="rect">
            <a:avLst/>
          </a:prstGeom>
          <a:solidFill>
            <a:srgbClr val="441C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TextBox 20">
            <a:extLst>
              <a:ext uri="{FF2B5EF4-FFF2-40B4-BE49-F238E27FC236}">
                <a16:creationId xmlns:a16="http://schemas.microsoft.com/office/drawing/2014/main" id="{6DD830ED-001E-C633-F877-D42B0B08AD7B}"/>
              </a:ext>
            </a:extLst>
          </p:cNvPr>
          <p:cNvSpPr txBox="1"/>
          <p:nvPr/>
        </p:nvSpPr>
        <p:spPr>
          <a:xfrm>
            <a:off x="4191772" y="4281893"/>
            <a:ext cx="2866173" cy="1880515"/>
          </a:xfrm>
          <a:prstGeom prst="rect">
            <a:avLst/>
          </a:prstGeom>
          <a:noFill/>
        </p:spPr>
        <p:txBody>
          <a:bodyPr wrap="square" rtlCol="0">
            <a:spAutoFit/>
          </a:bodyPr>
          <a:lstStyle/>
          <a:p>
            <a:pPr algn="just" defTabSz="685800">
              <a:lnSpc>
                <a:spcPct val="90000"/>
              </a:lnSpc>
              <a:spcAft>
                <a:spcPts val="600"/>
              </a:spcAft>
            </a:pPr>
            <a:r>
              <a:rPr lang="en-US" sz="1800" b="1" dirty="0">
                <a:solidFill>
                  <a:srgbClr val="A68462"/>
                </a:solidFill>
                <a:latin typeface="Colaborate-Regular" panose="02000503060000020004" pitchFamily="50" charset="0"/>
              </a:rPr>
              <a:t>MISSION</a:t>
            </a:r>
          </a:p>
          <a:p>
            <a:pPr algn="just" defTabSz="685800">
              <a:lnSpc>
                <a:spcPct val="90000"/>
              </a:lnSpc>
              <a:spcAft>
                <a:spcPts val="600"/>
              </a:spcAft>
            </a:pPr>
            <a:endParaRPr lang="en-US" sz="1000" b="1" dirty="0">
              <a:solidFill>
                <a:srgbClr val="A68462"/>
              </a:solidFill>
              <a:latin typeface="Colaborate-Regular" panose="02000503060000020004" pitchFamily="50" charset="0"/>
            </a:endParaRPr>
          </a:p>
          <a:p>
            <a:pPr algn="just" defTabSz="685800">
              <a:lnSpc>
                <a:spcPct val="90000"/>
              </a:lnSpc>
              <a:spcAft>
                <a:spcPts val="600"/>
              </a:spcAft>
            </a:pPr>
            <a:r>
              <a:rPr lang="en-US" sz="1800" dirty="0">
                <a:solidFill>
                  <a:srgbClr val="A68462"/>
                </a:solidFill>
                <a:latin typeface="Colaborate-Regular" panose="02000503060000020004" pitchFamily="50" charset="0"/>
              </a:rPr>
              <a:t>To regulate the Geomatics profession in South Africa by setting, instilling, and enforcing ethical and professional standards</a:t>
            </a:r>
          </a:p>
        </p:txBody>
      </p:sp>
      <p:sp>
        <p:nvSpPr>
          <p:cNvPr id="22" name="TextBox 21">
            <a:extLst>
              <a:ext uri="{FF2B5EF4-FFF2-40B4-BE49-F238E27FC236}">
                <a16:creationId xmlns:a16="http://schemas.microsoft.com/office/drawing/2014/main" id="{9B44CF5C-AA03-C85D-0BF8-8505D9A21D14}"/>
              </a:ext>
            </a:extLst>
          </p:cNvPr>
          <p:cNvSpPr txBox="1"/>
          <p:nvPr/>
        </p:nvSpPr>
        <p:spPr>
          <a:xfrm>
            <a:off x="7780188" y="4327276"/>
            <a:ext cx="2700669" cy="2162259"/>
          </a:xfrm>
          <a:prstGeom prst="rect">
            <a:avLst/>
          </a:prstGeom>
          <a:noFill/>
        </p:spPr>
        <p:txBody>
          <a:bodyPr wrap="square">
            <a:spAutoFit/>
          </a:bodyPr>
          <a:lstStyle/>
          <a:p>
            <a:pPr fontAlgn="base">
              <a:lnSpc>
                <a:spcPct val="107000"/>
              </a:lnSpc>
              <a:spcAft>
                <a:spcPts val="800"/>
              </a:spcAft>
            </a:pPr>
            <a:r>
              <a:rPr lang="en-ZA" sz="2000" b="1" dirty="0">
                <a:solidFill>
                  <a:srgbClr val="A68462"/>
                </a:solidFill>
                <a:latin typeface="Colaborate-Regular" panose="02000503060000020004" pitchFamily="50" charset="0"/>
              </a:rPr>
              <a:t>VALUES</a:t>
            </a:r>
            <a:endParaRPr lang="en-ZA" sz="2000" dirty="0">
              <a:solidFill>
                <a:srgbClr val="A68462"/>
              </a:solidFill>
              <a:latin typeface="Colaborate-Regular" panose="02000503060000020004" pitchFamily="50" charset="0"/>
              <a:ea typeface="Calibri" panose="020F0502020204030204" pitchFamily="34" charset="0"/>
              <a:cs typeface="Arial" panose="020B0604020202020204" pitchFamily="34" charset="0"/>
            </a:endParaRPr>
          </a:p>
          <a:p>
            <a:pPr marL="342900" indent="-342900" fontAlgn="base">
              <a:lnSpc>
                <a:spcPct val="107000"/>
              </a:lnSpc>
              <a:buFont typeface="Symbol" panose="05050102010706020507" pitchFamily="18" charset="2"/>
              <a:buChar char=""/>
            </a:pPr>
            <a:r>
              <a:rPr lang="en-US" sz="2000" dirty="0">
                <a:solidFill>
                  <a:srgbClr val="A68462"/>
                </a:solidFill>
                <a:latin typeface="Colaborate-Regular" panose="02000503060000020004" pitchFamily="50" charset="0"/>
              </a:rPr>
              <a:t>Fairness, Respect</a:t>
            </a:r>
            <a:endParaRPr lang="en-ZA" sz="2000" dirty="0">
              <a:solidFill>
                <a:srgbClr val="A68462"/>
              </a:solidFill>
              <a:latin typeface="Colaborate-Regular" panose="02000503060000020004" pitchFamily="50" charset="0"/>
              <a:ea typeface="Calibri" panose="020F0502020204030204" pitchFamily="34" charset="0"/>
              <a:cs typeface="Arial" panose="020B0604020202020204" pitchFamily="34" charset="0"/>
            </a:endParaRPr>
          </a:p>
          <a:p>
            <a:pPr marL="342900" indent="-342900" fontAlgn="base">
              <a:lnSpc>
                <a:spcPct val="107000"/>
              </a:lnSpc>
              <a:buFont typeface="Symbol" panose="05050102010706020507" pitchFamily="18" charset="2"/>
              <a:buChar char=""/>
            </a:pPr>
            <a:r>
              <a:rPr lang="en-US" sz="2000" dirty="0">
                <a:solidFill>
                  <a:srgbClr val="A68462"/>
                </a:solidFill>
                <a:latin typeface="Colaborate-Regular" panose="02000503060000020004" pitchFamily="50" charset="0"/>
              </a:rPr>
              <a:t>Integrity </a:t>
            </a:r>
            <a:endParaRPr lang="en-ZA" sz="2000" dirty="0">
              <a:solidFill>
                <a:srgbClr val="A68462"/>
              </a:solidFill>
              <a:latin typeface="Colaborate-Regular" panose="02000503060000020004" pitchFamily="50" charset="0"/>
              <a:ea typeface="Calibri" panose="020F0502020204030204" pitchFamily="34" charset="0"/>
              <a:cs typeface="Arial" panose="020B0604020202020204" pitchFamily="34" charset="0"/>
            </a:endParaRPr>
          </a:p>
          <a:p>
            <a:pPr marL="342900" indent="-342900" fontAlgn="base">
              <a:lnSpc>
                <a:spcPct val="107000"/>
              </a:lnSpc>
              <a:buFont typeface="Symbol" panose="05050102010706020507" pitchFamily="18" charset="2"/>
              <a:buChar char=""/>
            </a:pPr>
            <a:r>
              <a:rPr lang="en-US" sz="2000" dirty="0">
                <a:solidFill>
                  <a:srgbClr val="A68462"/>
                </a:solidFill>
                <a:latin typeface="Colaborate-Regular" panose="02000503060000020004" pitchFamily="50" charset="0"/>
              </a:rPr>
              <a:t>Professionalism </a:t>
            </a:r>
            <a:endParaRPr lang="en-ZA" sz="2000" dirty="0">
              <a:solidFill>
                <a:srgbClr val="A68462"/>
              </a:solidFill>
              <a:latin typeface="Colaborate-Regular" panose="02000503060000020004" pitchFamily="50" charset="0"/>
              <a:ea typeface="Calibri" panose="020F0502020204030204" pitchFamily="34" charset="0"/>
              <a:cs typeface="Arial" panose="020B0604020202020204" pitchFamily="34" charset="0"/>
            </a:endParaRPr>
          </a:p>
          <a:p>
            <a:pPr marL="342900" indent="-342900" fontAlgn="base">
              <a:lnSpc>
                <a:spcPct val="107000"/>
              </a:lnSpc>
              <a:buFont typeface="Symbol" panose="05050102010706020507" pitchFamily="18" charset="2"/>
              <a:buChar char=""/>
            </a:pPr>
            <a:r>
              <a:rPr lang="en-US" sz="2000" dirty="0">
                <a:solidFill>
                  <a:srgbClr val="A68462"/>
                </a:solidFill>
                <a:latin typeface="Colaborate-Regular" panose="02000503060000020004" pitchFamily="50" charset="0"/>
              </a:rPr>
              <a:t>Accountability </a:t>
            </a:r>
            <a:endParaRPr lang="en-ZA" sz="2000" dirty="0">
              <a:solidFill>
                <a:srgbClr val="A68462"/>
              </a:solidFill>
              <a:latin typeface="Colaborate-Regular" panose="02000503060000020004" pitchFamily="50" charset="0"/>
              <a:ea typeface="Calibri" panose="020F0502020204030204" pitchFamily="34" charset="0"/>
              <a:cs typeface="Arial" panose="020B0604020202020204" pitchFamily="34" charset="0"/>
            </a:endParaRPr>
          </a:p>
          <a:p>
            <a:pPr marL="342900" indent="-342900" fontAlgn="base">
              <a:lnSpc>
                <a:spcPct val="107000"/>
              </a:lnSpc>
              <a:spcAft>
                <a:spcPts val="800"/>
              </a:spcAft>
              <a:buFont typeface="Symbol" panose="05050102010706020507" pitchFamily="18" charset="2"/>
              <a:buChar char=""/>
            </a:pPr>
            <a:r>
              <a:rPr lang="en-US" sz="2000" dirty="0">
                <a:solidFill>
                  <a:srgbClr val="A68462"/>
                </a:solidFill>
                <a:latin typeface="Colaborate-Regular" panose="02000503060000020004" pitchFamily="50" charset="0"/>
              </a:rPr>
              <a:t>Competency</a:t>
            </a:r>
            <a:endParaRPr lang="en-ZA" sz="2000" dirty="0">
              <a:solidFill>
                <a:srgbClr val="A68462"/>
              </a:solidFill>
              <a:latin typeface="Colaborate-Regular" panose="02000503060000020004"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31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anim calcmode="lin" valueType="num">
                                      <p:cBhvr>
                                        <p:cTn id="16" dur="2000" fill="hold"/>
                                        <p:tgtEl>
                                          <p:spTgt spid="15"/>
                                        </p:tgtEl>
                                        <p:attrNameLst>
                                          <p:attrName>ppt_w</p:attrName>
                                        </p:attrNameLst>
                                      </p:cBhvr>
                                      <p:tavLst>
                                        <p:tav tm="0" fmla="#ppt_w*sin(2.5*pi*$)">
                                          <p:val>
                                            <p:fltVal val="0"/>
                                          </p:val>
                                        </p:tav>
                                        <p:tav tm="100000">
                                          <p:val>
                                            <p:fltVal val="1"/>
                                          </p:val>
                                        </p:tav>
                                      </p:tavLst>
                                    </p:anim>
                                    <p:anim calcmode="lin" valueType="num">
                                      <p:cBhvr>
                                        <p:cTn id="17" dur="2000" fill="hold"/>
                                        <p:tgtEl>
                                          <p:spTgt spid="1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80">
                                          <p:stCondLst>
                                            <p:cond delay="0"/>
                                          </p:stCondLst>
                                        </p:cTn>
                                        <p:tgtEl>
                                          <p:spTgt spid="17"/>
                                        </p:tgtEl>
                                      </p:cBhvr>
                                    </p:animEffect>
                                    <p:anim calcmode="lin" valueType="num">
                                      <p:cBhvr>
                                        <p:cTn id="2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3" dur="26">
                                          <p:stCondLst>
                                            <p:cond delay="650"/>
                                          </p:stCondLst>
                                        </p:cTn>
                                        <p:tgtEl>
                                          <p:spTgt spid="17"/>
                                        </p:tgtEl>
                                      </p:cBhvr>
                                      <p:to x="100000" y="60000"/>
                                    </p:animScale>
                                    <p:animScale>
                                      <p:cBhvr>
                                        <p:cTn id="34" dur="166" decel="50000">
                                          <p:stCondLst>
                                            <p:cond delay="676"/>
                                          </p:stCondLst>
                                        </p:cTn>
                                        <p:tgtEl>
                                          <p:spTgt spid="17"/>
                                        </p:tgtEl>
                                      </p:cBhvr>
                                      <p:to x="100000" y="100000"/>
                                    </p:animScale>
                                    <p:animScale>
                                      <p:cBhvr>
                                        <p:cTn id="35" dur="26">
                                          <p:stCondLst>
                                            <p:cond delay="1312"/>
                                          </p:stCondLst>
                                        </p:cTn>
                                        <p:tgtEl>
                                          <p:spTgt spid="17"/>
                                        </p:tgtEl>
                                      </p:cBhvr>
                                      <p:to x="100000" y="80000"/>
                                    </p:animScale>
                                    <p:animScale>
                                      <p:cBhvr>
                                        <p:cTn id="36" dur="166" decel="50000">
                                          <p:stCondLst>
                                            <p:cond delay="1338"/>
                                          </p:stCondLst>
                                        </p:cTn>
                                        <p:tgtEl>
                                          <p:spTgt spid="17"/>
                                        </p:tgtEl>
                                      </p:cBhvr>
                                      <p:to x="100000" y="100000"/>
                                    </p:animScale>
                                    <p:animScale>
                                      <p:cBhvr>
                                        <p:cTn id="37" dur="26">
                                          <p:stCondLst>
                                            <p:cond delay="1642"/>
                                          </p:stCondLst>
                                        </p:cTn>
                                        <p:tgtEl>
                                          <p:spTgt spid="17"/>
                                        </p:tgtEl>
                                      </p:cBhvr>
                                      <p:to x="100000" y="90000"/>
                                    </p:animScale>
                                    <p:animScale>
                                      <p:cBhvr>
                                        <p:cTn id="38" dur="166" decel="50000">
                                          <p:stCondLst>
                                            <p:cond delay="1668"/>
                                          </p:stCondLst>
                                        </p:cTn>
                                        <p:tgtEl>
                                          <p:spTgt spid="17"/>
                                        </p:tgtEl>
                                      </p:cBhvr>
                                      <p:to x="100000" y="100000"/>
                                    </p:animScale>
                                    <p:animScale>
                                      <p:cBhvr>
                                        <p:cTn id="39" dur="26">
                                          <p:stCondLst>
                                            <p:cond delay="1808"/>
                                          </p:stCondLst>
                                        </p:cTn>
                                        <p:tgtEl>
                                          <p:spTgt spid="17"/>
                                        </p:tgtEl>
                                      </p:cBhvr>
                                      <p:to x="100000" y="95000"/>
                                    </p:animScale>
                                    <p:animScale>
                                      <p:cBhvr>
                                        <p:cTn id="40" dur="166" decel="50000">
                                          <p:stCondLst>
                                            <p:cond delay="1834"/>
                                          </p:stCondLst>
                                        </p:cTn>
                                        <p:tgtEl>
                                          <p:spTgt spid="17"/>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animBg="1"/>
      <p:bldP spid="15" grpId="0"/>
      <p:bldP spid="16" grpId="0" animBg="1"/>
      <p:bldP spid="17" grpId="0"/>
      <p:bldP spid="19" grpId="0" animBg="1"/>
      <p:bldP spid="20"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7E969D29-156D-FE67-945D-95A35E82500F}"/>
              </a:ext>
            </a:extLst>
          </p:cNvPr>
          <p:cNvSpPr txBox="1">
            <a:spLocks/>
          </p:cNvSpPr>
          <p:nvPr/>
        </p:nvSpPr>
        <p:spPr>
          <a:xfrm>
            <a:off x="651300" y="117991"/>
            <a:ext cx="3919450" cy="110536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cap="all" baseline="0">
                <a:solidFill>
                  <a:schemeClr val="bg1"/>
                </a:solidFill>
                <a:latin typeface="+mj-lt"/>
                <a:ea typeface="+mj-ea"/>
                <a:cs typeface="+mj-cs"/>
              </a:defRPr>
            </a:lvl1pPr>
          </a:lstStyle>
          <a:p>
            <a:pPr defTabSz="685800">
              <a:lnSpc>
                <a:spcPct val="90000"/>
              </a:lnSpc>
              <a:spcAft>
                <a:spcPts val="600"/>
              </a:spcAft>
            </a:pPr>
            <a:r>
              <a:rPr lang="en-US" sz="3300" spc="300" dirty="0">
                <a:solidFill>
                  <a:srgbClr val="A68462"/>
                </a:solidFill>
                <a:latin typeface="Colaborate-Regular" panose="02000503060000020004" pitchFamily="50" charset="0"/>
              </a:rPr>
              <a:t>Introduction </a:t>
            </a:r>
          </a:p>
        </p:txBody>
      </p:sp>
      <p:sp>
        <p:nvSpPr>
          <p:cNvPr id="30" name="Text Placeholder 7">
            <a:extLst>
              <a:ext uri="{FF2B5EF4-FFF2-40B4-BE49-F238E27FC236}">
                <a16:creationId xmlns:a16="http://schemas.microsoft.com/office/drawing/2014/main" id="{DD532BD1-2B05-3B5F-F96E-A38D18FB0055}"/>
              </a:ext>
            </a:extLst>
          </p:cNvPr>
          <p:cNvSpPr txBox="1">
            <a:spLocks/>
          </p:cNvSpPr>
          <p:nvPr/>
        </p:nvSpPr>
        <p:spPr>
          <a:xfrm>
            <a:off x="1661533" y="1549908"/>
            <a:ext cx="2405876" cy="3300872"/>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600" kern="1200" cap="all" baseline="0">
                <a:solidFill>
                  <a:srgbClr val="441C0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2" name="Picture 1" descr="A picture containing graphical user interface&#10;&#10;Description automatically generated">
            <a:extLst>
              <a:ext uri="{FF2B5EF4-FFF2-40B4-BE49-F238E27FC236}">
                <a16:creationId xmlns:a16="http://schemas.microsoft.com/office/drawing/2014/main" id="{82DD29B4-0C67-EB9C-BFBA-65DFB3A00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211" y="7682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181E800-36A2-45FC-655A-5DF097913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772" y="4514751"/>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4A7D49B-F26B-A404-A407-63414CB6F7A1}"/>
              </a:ext>
            </a:extLst>
          </p:cNvPr>
          <p:cNvSpPr txBox="1"/>
          <p:nvPr/>
        </p:nvSpPr>
        <p:spPr>
          <a:xfrm>
            <a:off x="5435672" y="5045329"/>
            <a:ext cx="3435800" cy="1086442"/>
          </a:xfrm>
          <a:prstGeom prst="rect">
            <a:avLst/>
          </a:prstGeom>
        </p:spPr>
        <p:txBody>
          <a:bodyPr vert="horz" lIns="91440" tIns="45720" rIns="91440" bIns="45720" rtlCol="0" anchor="t">
            <a:noAutofit/>
          </a:bodyPr>
          <a:lstStyle/>
          <a:p>
            <a:pPr marL="114300" algn="just" defTabSz="685800">
              <a:lnSpc>
                <a:spcPct val="90000"/>
              </a:lnSpc>
              <a:spcAft>
                <a:spcPts val="600"/>
              </a:spcAft>
            </a:pPr>
            <a:r>
              <a:rPr lang="en-US" sz="2000" b="1" dirty="0">
                <a:solidFill>
                  <a:srgbClr val="A68462"/>
                </a:solidFill>
                <a:latin typeface="Colaborate-Regular" panose="02000503060000020004" pitchFamily="50" charset="0"/>
                <a:ea typeface="Calibri" panose="020F0502020204030204" pitchFamily="34" charset="0"/>
                <a:cs typeface="Calibri" panose="020F0502020204030204" pitchFamily="34" charset="0"/>
              </a:rPr>
              <a:t>          SAGC Registrar</a:t>
            </a:r>
          </a:p>
          <a:p>
            <a:pPr marL="114300" algn="just" defTabSz="685800">
              <a:lnSpc>
                <a:spcPct val="90000"/>
              </a:lnSpc>
              <a:spcAft>
                <a:spcPts val="600"/>
              </a:spcAft>
            </a:pPr>
            <a:r>
              <a:rPr lang="en-US" sz="2000" dirty="0">
                <a:latin typeface="Colaborate-Regular" panose="02000503060000020004" pitchFamily="50" charset="0"/>
                <a:ea typeface="Calibri" panose="020F0502020204030204" pitchFamily="34" charset="0"/>
                <a:cs typeface="Calibri" panose="020F0502020204030204" pitchFamily="34" charset="0"/>
              </a:rPr>
              <a:t>Morena Letsosa – April 2024 </a:t>
            </a:r>
          </a:p>
          <a:p>
            <a:pPr indent="-171450" algn="just" defTabSz="685800">
              <a:lnSpc>
                <a:spcPct val="90000"/>
              </a:lnSpc>
              <a:spcAft>
                <a:spcPts val="600"/>
              </a:spcAft>
              <a:buFont typeface="Arial" panose="020B0604020202020204" pitchFamily="34" charset="0"/>
              <a:buChar char="•"/>
            </a:pPr>
            <a:endParaRPr lang="en-US" sz="2000" dirty="0">
              <a:latin typeface="Colaborate-Regular" panose="02000503060000020004" pitchFamily="50" charset="0"/>
            </a:endParaRPr>
          </a:p>
        </p:txBody>
      </p:sp>
      <p:pic>
        <p:nvPicPr>
          <p:cNvPr id="1026" name="Picture 2" descr="31st INTERNATIONAL CARTOGRAPHIC CONFERENCE">
            <a:extLst>
              <a:ext uri="{FF2B5EF4-FFF2-40B4-BE49-F238E27FC236}">
                <a16:creationId xmlns:a16="http://schemas.microsoft.com/office/drawing/2014/main" id="{A2EB2064-FDBC-1944-5EED-C8D2F8318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111" y="1435284"/>
            <a:ext cx="2669740" cy="30007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0586D83-5C44-7CE1-3326-630E4A3248FA}"/>
              </a:ext>
            </a:extLst>
          </p:cNvPr>
          <p:cNvSpPr txBox="1"/>
          <p:nvPr/>
        </p:nvSpPr>
        <p:spPr>
          <a:xfrm>
            <a:off x="1349298" y="5089911"/>
            <a:ext cx="3221451" cy="843056"/>
          </a:xfrm>
          <a:prstGeom prst="rect">
            <a:avLst/>
          </a:prstGeom>
        </p:spPr>
        <p:txBody>
          <a:bodyPr vert="horz" lIns="91440" tIns="45720" rIns="91440" bIns="45720" rtlCol="0" anchor="t">
            <a:noAutofit/>
          </a:bodyPr>
          <a:lstStyle/>
          <a:p>
            <a:pPr marL="114300" defTabSz="685800">
              <a:lnSpc>
                <a:spcPct val="90000"/>
              </a:lnSpc>
              <a:spcAft>
                <a:spcPts val="600"/>
              </a:spcAft>
            </a:pPr>
            <a:r>
              <a:rPr lang="en-US" sz="2000" b="1" dirty="0">
                <a:solidFill>
                  <a:srgbClr val="A68462"/>
                </a:solidFill>
                <a:latin typeface="Colaborate-Regular" panose="02000503060000020004" pitchFamily="50" charset="0"/>
                <a:ea typeface="Calibri" panose="020F0502020204030204" pitchFamily="34" charset="0"/>
                <a:cs typeface="Calibri" panose="020F0502020204030204" pitchFamily="34" charset="0"/>
              </a:rPr>
              <a:t>SAGC Council Chairperson</a:t>
            </a:r>
          </a:p>
          <a:p>
            <a:pPr marL="114300" defTabSz="685800">
              <a:lnSpc>
                <a:spcPct val="90000"/>
              </a:lnSpc>
              <a:spcAft>
                <a:spcPts val="600"/>
              </a:spcAft>
            </a:pPr>
            <a:r>
              <a:rPr lang="en-US" sz="2000" dirty="0">
                <a:latin typeface="Colaborate-Regular" panose="02000503060000020004" pitchFamily="50" charset="0"/>
                <a:ea typeface="Calibri" panose="020F0502020204030204" pitchFamily="34" charset="0"/>
                <a:cs typeface="Calibri" panose="020F0502020204030204" pitchFamily="34" charset="0"/>
              </a:rPr>
              <a:t>Nape Mojapelo – 2018-2020 &amp; 2021 to current</a:t>
            </a:r>
          </a:p>
          <a:p>
            <a:pPr marL="114300" defTabSz="685800">
              <a:lnSpc>
                <a:spcPct val="90000"/>
              </a:lnSpc>
              <a:spcAft>
                <a:spcPts val="600"/>
              </a:spcAft>
            </a:pPr>
            <a:endParaRPr lang="en-US" sz="2000" dirty="0">
              <a:latin typeface="Colaborate-Regular" panose="02000503060000020004" pitchFamily="50" charset="0"/>
              <a:ea typeface="Calibri" panose="020F0502020204030204" pitchFamily="34" charset="0"/>
              <a:cs typeface="Calibri" panose="020F0502020204030204" pitchFamily="34" charset="0"/>
            </a:endParaRPr>
          </a:p>
        </p:txBody>
      </p:sp>
      <p:sp>
        <p:nvSpPr>
          <p:cNvPr id="3" name="AutoShape 2">
            <a:extLst>
              <a:ext uri="{FF2B5EF4-FFF2-40B4-BE49-F238E27FC236}">
                <a16:creationId xmlns:a16="http://schemas.microsoft.com/office/drawing/2014/main" id="{DDE416D3-10F1-BB70-6825-57157884634C}"/>
              </a:ext>
            </a:extLst>
          </p:cNvPr>
          <p:cNvSpPr>
            <a:spLocks noChangeAspect="1" noChangeArrowheads="1"/>
          </p:cNvSpPr>
          <p:nvPr/>
        </p:nvSpPr>
        <p:spPr bwMode="auto">
          <a:xfrm>
            <a:off x="5943600" y="3276600"/>
            <a:ext cx="304800" cy="4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a:extLst>
              <a:ext uri="{FF2B5EF4-FFF2-40B4-BE49-F238E27FC236}">
                <a16:creationId xmlns:a16="http://schemas.microsoft.com/office/drawing/2014/main" id="{BA09A6FD-51C5-E486-FA99-3B13FAAADD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a:extLst>
              <a:ext uri="{FF2B5EF4-FFF2-40B4-BE49-F238E27FC236}">
                <a16:creationId xmlns:a16="http://schemas.microsoft.com/office/drawing/2014/main" id="{4E996240-4524-C334-CD4C-C893206513C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B2FB599-717B-B935-DA7C-0CFBB7F951A4}"/>
              </a:ext>
            </a:extLst>
          </p:cNvPr>
          <p:cNvPicPr>
            <a:picLocks noChangeAspect="1"/>
          </p:cNvPicPr>
          <p:nvPr/>
        </p:nvPicPr>
        <p:blipFill>
          <a:blip r:embed="rId6"/>
          <a:stretch>
            <a:fillRect/>
          </a:stretch>
        </p:blipFill>
        <p:spPr>
          <a:xfrm>
            <a:off x="1151636" y="1310777"/>
            <a:ext cx="2669740" cy="32177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8494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7E969D29-156D-FE67-945D-95A35E82500F}"/>
              </a:ext>
            </a:extLst>
          </p:cNvPr>
          <p:cNvSpPr txBox="1">
            <a:spLocks/>
          </p:cNvSpPr>
          <p:nvPr/>
        </p:nvSpPr>
        <p:spPr>
          <a:xfrm>
            <a:off x="651300" y="117991"/>
            <a:ext cx="3919450" cy="110536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cap="all" baseline="0">
                <a:solidFill>
                  <a:schemeClr val="bg1"/>
                </a:solidFill>
                <a:latin typeface="+mj-lt"/>
                <a:ea typeface="+mj-ea"/>
                <a:cs typeface="+mj-cs"/>
              </a:defRPr>
            </a:lvl1pPr>
          </a:lstStyle>
          <a:p>
            <a:pPr defTabSz="685800">
              <a:lnSpc>
                <a:spcPct val="90000"/>
              </a:lnSpc>
              <a:spcAft>
                <a:spcPts val="600"/>
              </a:spcAft>
            </a:pPr>
            <a:r>
              <a:rPr lang="en-US" sz="3300" spc="300" dirty="0">
                <a:solidFill>
                  <a:srgbClr val="A68462"/>
                </a:solidFill>
                <a:latin typeface="Colaborate-Regular" panose="02000503060000020004" pitchFamily="50" charset="0"/>
              </a:rPr>
              <a:t>INTRODUCTION-</a:t>
            </a:r>
          </a:p>
          <a:p>
            <a:pPr defTabSz="685800">
              <a:lnSpc>
                <a:spcPct val="90000"/>
              </a:lnSpc>
              <a:spcAft>
                <a:spcPts val="600"/>
              </a:spcAft>
            </a:pPr>
            <a:r>
              <a:rPr lang="en-US" sz="2100" spc="300" dirty="0">
                <a:solidFill>
                  <a:srgbClr val="A68462"/>
                </a:solidFill>
                <a:latin typeface="Colaborate-Regular" panose="02000503060000020004" pitchFamily="50" charset="0"/>
              </a:rPr>
              <a:t>HISTORIC JOURNEY</a:t>
            </a:r>
          </a:p>
        </p:txBody>
      </p:sp>
      <p:sp>
        <p:nvSpPr>
          <p:cNvPr id="30" name="Text Placeholder 7">
            <a:extLst>
              <a:ext uri="{FF2B5EF4-FFF2-40B4-BE49-F238E27FC236}">
                <a16:creationId xmlns:a16="http://schemas.microsoft.com/office/drawing/2014/main" id="{DD532BD1-2B05-3B5F-F96E-A38D18FB0055}"/>
              </a:ext>
            </a:extLst>
          </p:cNvPr>
          <p:cNvSpPr txBox="1">
            <a:spLocks/>
          </p:cNvSpPr>
          <p:nvPr/>
        </p:nvSpPr>
        <p:spPr>
          <a:xfrm>
            <a:off x="2145675" y="1798516"/>
            <a:ext cx="7626213" cy="2608892"/>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600" kern="1200" cap="all" baseline="0">
                <a:solidFill>
                  <a:srgbClr val="441C0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8" name="Picture 7">
            <a:extLst>
              <a:ext uri="{FF2B5EF4-FFF2-40B4-BE49-F238E27FC236}">
                <a16:creationId xmlns:a16="http://schemas.microsoft.com/office/drawing/2014/main" id="{9181E800-36A2-45FC-655A-5DF097913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940" y="4466868"/>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a:extLst>
              <a:ext uri="{FF2B5EF4-FFF2-40B4-BE49-F238E27FC236}">
                <a16:creationId xmlns:a16="http://schemas.microsoft.com/office/drawing/2014/main" id="{7C58F644-1018-BF56-1FF2-871B710AF737}"/>
              </a:ext>
            </a:extLst>
          </p:cNvPr>
          <p:cNvGraphicFramePr/>
          <p:nvPr>
            <p:extLst>
              <p:ext uri="{D42A27DB-BD31-4B8C-83A1-F6EECF244321}">
                <p14:modId xmlns:p14="http://schemas.microsoft.com/office/powerpoint/2010/main" val="3376714024"/>
              </p:ext>
            </p:extLst>
          </p:nvPr>
        </p:nvGraphicFramePr>
        <p:xfrm>
          <a:off x="-534583" y="1193265"/>
          <a:ext cx="1173007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7E98224-DA0E-5E72-E7EF-892F1148790C}"/>
              </a:ext>
            </a:extLst>
          </p:cNvPr>
          <p:cNvSpPr txBox="1"/>
          <p:nvPr/>
        </p:nvSpPr>
        <p:spPr>
          <a:xfrm>
            <a:off x="99810" y="5849698"/>
            <a:ext cx="1137684" cy="1231106"/>
          </a:xfrm>
          <a:prstGeom prst="rect">
            <a:avLst/>
          </a:prstGeom>
          <a:noFill/>
        </p:spPr>
        <p:txBody>
          <a:bodyPr wrap="square" rtlCol="0">
            <a:spAutoFit/>
          </a:bodyPr>
          <a:lstStyle/>
          <a:p>
            <a:r>
              <a:rPr lang="en-ZA" b="1" dirty="0">
                <a:solidFill>
                  <a:srgbClr val="A68462"/>
                </a:solidFill>
              </a:rPr>
              <a:t>1657</a:t>
            </a:r>
          </a:p>
          <a:p>
            <a:r>
              <a:rPr lang="en-ZA" sz="1400" dirty="0"/>
              <a:t>First Land Surveyor came to the Cape</a:t>
            </a:r>
          </a:p>
        </p:txBody>
      </p:sp>
      <p:sp>
        <p:nvSpPr>
          <p:cNvPr id="19" name="Oval 18">
            <a:extLst>
              <a:ext uri="{FF2B5EF4-FFF2-40B4-BE49-F238E27FC236}">
                <a16:creationId xmlns:a16="http://schemas.microsoft.com/office/drawing/2014/main" id="{9EB2254D-CAD2-3180-AFA2-9729C9502E56}"/>
              </a:ext>
            </a:extLst>
          </p:cNvPr>
          <p:cNvSpPr/>
          <p:nvPr/>
        </p:nvSpPr>
        <p:spPr>
          <a:xfrm>
            <a:off x="2485375" y="4309916"/>
            <a:ext cx="199406" cy="199406"/>
          </a:xfrm>
          <a:prstGeom prst="ellipse">
            <a:avLst/>
          </a:prstGeom>
          <a:solidFill>
            <a:srgbClr val="C0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ZA"/>
          </a:p>
        </p:txBody>
      </p:sp>
      <p:sp>
        <p:nvSpPr>
          <p:cNvPr id="20" name="Oval 19">
            <a:extLst>
              <a:ext uri="{FF2B5EF4-FFF2-40B4-BE49-F238E27FC236}">
                <a16:creationId xmlns:a16="http://schemas.microsoft.com/office/drawing/2014/main" id="{31537C06-9141-0105-C052-6B6BAFEE9C70}"/>
              </a:ext>
            </a:extLst>
          </p:cNvPr>
          <p:cNvSpPr/>
          <p:nvPr/>
        </p:nvSpPr>
        <p:spPr>
          <a:xfrm>
            <a:off x="1634140" y="5107044"/>
            <a:ext cx="199406" cy="199406"/>
          </a:xfrm>
          <a:prstGeom prst="ellipse">
            <a:avLst/>
          </a:prstGeom>
          <a:solidFill>
            <a:schemeClr val="accent5">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ZA"/>
          </a:p>
        </p:txBody>
      </p:sp>
      <p:sp>
        <p:nvSpPr>
          <p:cNvPr id="21" name="TextBox 20">
            <a:extLst>
              <a:ext uri="{FF2B5EF4-FFF2-40B4-BE49-F238E27FC236}">
                <a16:creationId xmlns:a16="http://schemas.microsoft.com/office/drawing/2014/main" id="{83A42015-4C6B-1B07-D8E6-93C8E6DB6201}"/>
              </a:ext>
            </a:extLst>
          </p:cNvPr>
          <p:cNvSpPr txBox="1"/>
          <p:nvPr/>
        </p:nvSpPr>
        <p:spPr>
          <a:xfrm>
            <a:off x="1701382" y="5338349"/>
            <a:ext cx="1897626" cy="954107"/>
          </a:xfrm>
          <a:prstGeom prst="rect">
            <a:avLst/>
          </a:prstGeom>
          <a:noFill/>
        </p:spPr>
        <p:txBody>
          <a:bodyPr wrap="square" rtlCol="0">
            <a:spAutoFit/>
          </a:bodyPr>
          <a:lstStyle/>
          <a:p>
            <a:pPr lvl="0"/>
            <a:r>
              <a:rPr lang="en-ZA" sz="1400" b="1" dirty="0">
                <a:solidFill>
                  <a:srgbClr val="A68462"/>
                </a:solidFill>
              </a:rPr>
              <a:t>1806 </a:t>
            </a:r>
          </a:p>
          <a:p>
            <a:pPr lvl="0"/>
            <a:r>
              <a:rPr lang="en-ZA" sz="1400" dirty="0"/>
              <a:t>Stricter Policies for Land Registration procedure</a:t>
            </a:r>
          </a:p>
        </p:txBody>
      </p:sp>
      <p:sp>
        <p:nvSpPr>
          <p:cNvPr id="22" name="TextBox 21">
            <a:extLst>
              <a:ext uri="{FF2B5EF4-FFF2-40B4-BE49-F238E27FC236}">
                <a16:creationId xmlns:a16="http://schemas.microsoft.com/office/drawing/2014/main" id="{8AB8C9E9-239C-2CDE-CE58-E0C7B5D00805}"/>
              </a:ext>
            </a:extLst>
          </p:cNvPr>
          <p:cNvSpPr txBox="1"/>
          <p:nvPr/>
        </p:nvSpPr>
        <p:spPr>
          <a:xfrm>
            <a:off x="991659" y="2848849"/>
            <a:ext cx="1897627" cy="1661993"/>
          </a:xfrm>
          <a:prstGeom prst="rect">
            <a:avLst/>
          </a:prstGeom>
          <a:noFill/>
        </p:spPr>
        <p:txBody>
          <a:bodyPr wrap="square" rtlCol="0">
            <a:spAutoFit/>
          </a:bodyPr>
          <a:lstStyle/>
          <a:p>
            <a:pPr lvl="0"/>
            <a:r>
              <a:rPr lang="en-ZA" b="1" dirty="0">
                <a:solidFill>
                  <a:srgbClr val="A68462"/>
                </a:solidFill>
              </a:rPr>
              <a:t>1845</a:t>
            </a:r>
          </a:p>
          <a:p>
            <a:pPr lvl="0"/>
            <a:r>
              <a:rPr lang="en-ZA" sz="1400" dirty="0"/>
              <a:t>Natal becomes an independent district. The Transvaal and Orange Free State follow suit between 1866 - 1876</a:t>
            </a:r>
          </a:p>
        </p:txBody>
      </p:sp>
      <p:sp>
        <p:nvSpPr>
          <p:cNvPr id="23" name="Oval 22">
            <a:extLst>
              <a:ext uri="{FF2B5EF4-FFF2-40B4-BE49-F238E27FC236}">
                <a16:creationId xmlns:a16="http://schemas.microsoft.com/office/drawing/2014/main" id="{07DF9CB9-7240-9F86-3D59-FD9C892384B9}"/>
              </a:ext>
            </a:extLst>
          </p:cNvPr>
          <p:cNvSpPr/>
          <p:nvPr/>
        </p:nvSpPr>
        <p:spPr>
          <a:xfrm>
            <a:off x="1014547" y="6074780"/>
            <a:ext cx="165054" cy="135033"/>
          </a:xfrm>
          <a:prstGeom prst="ellipse">
            <a:avLst/>
          </a:prstGeom>
          <a:solidFill>
            <a:schemeClr val="tx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ZA"/>
          </a:p>
        </p:txBody>
      </p:sp>
      <p:sp>
        <p:nvSpPr>
          <p:cNvPr id="24" name="Oval 23">
            <a:extLst>
              <a:ext uri="{FF2B5EF4-FFF2-40B4-BE49-F238E27FC236}">
                <a16:creationId xmlns:a16="http://schemas.microsoft.com/office/drawing/2014/main" id="{A000961F-D355-5968-E64D-D9FFBC0DC7D4}"/>
              </a:ext>
            </a:extLst>
          </p:cNvPr>
          <p:cNvSpPr/>
          <p:nvPr/>
        </p:nvSpPr>
        <p:spPr>
          <a:xfrm>
            <a:off x="10401688" y="1223356"/>
            <a:ext cx="684919" cy="684919"/>
          </a:xfrm>
          <a:prstGeom prst="ellipse">
            <a:avLst/>
          </a:prstGeom>
          <a:solidFill>
            <a:srgbClr val="FF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en-ZA" dirty="0"/>
          </a:p>
        </p:txBody>
      </p:sp>
      <p:sp>
        <p:nvSpPr>
          <p:cNvPr id="25" name="TextBox 24">
            <a:extLst>
              <a:ext uri="{FF2B5EF4-FFF2-40B4-BE49-F238E27FC236}">
                <a16:creationId xmlns:a16="http://schemas.microsoft.com/office/drawing/2014/main" id="{8CDFC322-9FD5-FFF1-AD15-E954E3B33241}"/>
              </a:ext>
            </a:extLst>
          </p:cNvPr>
          <p:cNvSpPr txBox="1"/>
          <p:nvPr/>
        </p:nvSpPr>
        <p:spPr>
          <a:xfrm>
            <a:off x="10523213" y="1897906"/>
            <a:ext cx="1453453" cy="2092881"/>
          </a:xfrm>
          <a:prstGeom prst="rect">
            <a:avLst/>
          </a:prstGeom>
          <a:noFill/>
        </p:spPr>
        <p:txBody>
          <a:bodyPr wrap="square" rtlCol="0">
            <a:spAutoFit/>
          </a:bodyPr>
          <a:lstStyle/>
          <a:p>
            <a:r>
              <a:rPr lang="en-ZA" b="1" dirty="0">
                <a:solidFill>
                  <a:srgbClr val="A68462"/>
                </a:solidFill>
              </a:rPr>
              <a:t>2013</a:t>
            </a:r>
          </a:p>
          <a:p>
            <a:r>
              <a:rPr lang="en-ZA" sz="1400" dirty="0"/>
              <a:t>Geomatics Professions Act 19 of 2013 was enacted as an encompassing and transformational legislation</a:t>
            </a:r>
          </a:p>
        </p:txBody>
      </p:sp>
    </p:spTree>
    <p:extLst>
      <p:ext uri="{BB962C8B-B14F-4D97-AF65-F5344CB8AC3E}">
        <p14:creationId xmlns:p14="http://schemas.microsoft.com/office/powerpoint/2010/main" val="258050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04FC6E2B-B08D-E785-F030-E5D72B4D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310" y="4482854"/>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7D8EEAED-BF76-FFF5-1320-8C1CF234BFA5}"/>
              </a:ext>
            </a:extLst>
          </p:cNvPr>
          <p:cNvSpPr>
            <a:spLocks noGrp="1"/>
          </p:cNvSpPr>
          <p:nvPr>
            <p:ph idx="1"/>
          </p:nvPr>
        </p:nvSpPr>
        <p:spPr>
          <a:xfrm>
            <a:off x="590550" y="1094807"/>
            <a:ext cx="7574280" cy="5513709"/>
          </a:xfrm>
        </p:spPr>
        <p:txBody>
          <a:bodyPr>
            <a:noAutofit/>
          </a:bodyPr>
          <a:lstStyle/>
          <a:p>
            <a:pPr marL="342900" indent="-342900" algn="just">
              <a:buAutoNum type="arabicPeriod"/>
            </a:pPr>
            <a:r>
              <a:rPr lang="en-US" sz="1600" b="1" dirty="0">
                <a:solidFill>
                  <a:schemeClr val="tx1"/>
                </a:solidFill>
                <a:latin typeface="Colaborate-Medium" panose="02000603070000020004" pitchFamily="2" charset="0"/>
              </a:rPr>
              <a:t>The SAGC is establish as juristic in terms of Section 3 of the Geomatics Profession Act, Act No 19 of 2013.</a:t>
            </a:r>
          </a:p>
          <a:p>
            <a:pPr marL="342900" indent="-342900" algn="just">
              <a:buAutoNum type="arabicPeriod"/>
            </a:pPr>
            <a:r>
              <a:rPr lang="en-US" sz="1600" b="1" dirty="0">
                <a:solidFill>
                  <a:schemeClr val="tx1"/>
                </a:solidFill>
                <a:latin typeface="Colaborate-Medium" panose="02000603070000020004" pitchFamily="2" charset="0"/>
              </a:rPr>
              <a:t>Geomatics Basic Principles </a:t>
            </a:r>
          </a:p>
          <a:p>
            <a:pPr marL="901700" lvl="1" indent="-457200" algn="just">
              <a:buFont typeface="+mj-lt"/>
              <a:buAutoNum type="alphaLcParenR"/>
            </a:pPr>
            <a:r>
              <a:rPr lang="en-US" sz="1600" dirty="0">
                <a:solidFill>
                  <a:schemeClr val="tx1"/>
                </a:solidFill>
                <a:latin typeface="Colaborate-Medium" panose="02000603070000020004" pitchFamily="2" charset="0"/>
              </a:rPr>
              <a:t>Determination &amp; recording of shapes, size, position, contour and setting out of natural and man-made features on the earth on the land surface, or Sea or under ground</a:t>
            </a:r>
          </a:p>
          <a:p>
            <a:pPr marL="901700" lvl="1" indent="-457200" algn="just">
              <a:buFont typeface="+mj-lt"/>
              <a:buAutoNum type="alphaLcParenR"/>
            </a:pPr>
            <a:r>
              <a:rPr lang="en-US" sz="1600" dirty="0">
                <a:latin typeface="Colaborate-Medium" panose="02000603070000020004" pitchFamily="2" charset="0"/>
              </a:rPr>
              <a:t>Spatial positioning &amp; monitoring</a:t>
            </a:r>
            <a:r>
              <a:rPr lang="en-US" sz="2000" dirty="0">
                <a:latin typeface="Colaborate-Medium" panose="02000603070000020004" pitchFamily="2" charset="0"/>
              </a:rPr>
              <a:t> </a:t>
            </a:r>
            <a:r>
              <a:rPr lang="en-US" sz="1600" dirty="0">
                <a:latin typeface="Colaborate-Medium" panose="02000603070000020004" pitchFamily="2" charset="0"/>
              </a:rPr>
              <a:t>of objects, physical features, structures and engineering works</a:t>
            </a:r>
          </a:p>
          <a:p>
            <a:pPr marL="901700" lvl="1" indent="-457200" algn="just">
              <a:buFont typeface="+mj-lt"/>
              <a:buAutoNum type="alphaLcParenR"/>
            </a:pPr>
            <a:r>
              <a:rPr lang="en-US" sz="1600" dirty="0">
                <a:solidFill>
                  <a:schemeClr val="tx1"/>
                </a:solidFill>
                <a:latin typeface="Colaborate-Medium" panose="02000603070000020004" pitchFamily="2" charset="0"/>
              </a:rPr>
              <a:t>Planning &amp; determination of boundaries of land &amp; of rights in land for registration of same in terms of applicable legislation</a:t>
            </a:r>
          </a:p>
          <a:p>
            <a:pPr marL="901700" lvl="1" indent="-457200" algn="just">
              <a:buFont typeface="+mj-lt"/>
              <a:buAutoNum type="alphaLcParenR"/>
            </a:pPr>
            <a:r>
              <a:rPr lang="en-US" sz="1600" dirty="0">
                <a:solidFill>
                  <a:schemeClr val="tx1"/>
                </a:solidFill>
                <a:latin typeface="Colaborate-Medium" panose="02000603070000020004" pitchFamily="2" charset="0"/>
              </a:rPr>
              <a:t>Design, </a:t>
            </a:r>
            <a:r>
              <a:rPr lang="en-US" sz="1600" dirty="0">
                <a:latin typeface="Colaborate-Medium" panose="02000603070000020004" pitchFamily="2" charset="0"/>
              </a:rPr>
              <a:t>establishment &amp; administration of geographic information systems and collection, storage, analysis, visualization and management of geospatial information</a:t>
            </a:r>
          </a:p>
          <a:p>
            <a:pPr marL="901700" lvl="1" indent="-457200" algn="just">
              <a:buFont typeface="+mj-lt"/>
              <a:buAutoNum type="alphaLcParenR"/>
            </a:pPr>
            <a:r>
              <a:rPr lang="en-US" sz="1600" dirty="0">
                <a:solidFill>
                  <a:schemeClr val="tx1"/>
                </a:solidFill>
                <a:latin typeface="Colaborate-Medium" panose="02000603070000020004" pitchFamily="2" charset="0"/>
              </a:rPr>
              <a:t>Measurement of land, mineral and marine resources</a:t>
            </a:r>
            <a:endParaRPr lang="en-US" sz="1600" dirty="0">
              <a:latin typeface="Colaborate-Medium" panose="02000603070000020004" pitchFamily="2" charset="0"/>
            </a:endParaRPr>
          </a:p>
          <a:p>
            <a:pPr marL="444500" lvl="1" indent="0" algn="just">
              <a:buNone/>
            </a:pPr>
            <a:endParaRPr lang="en-US" sz="1600" dirty="0">
              <a:solidFill>
                <a:schemeClr val="tx1"/>
              </a:solidFill>
              <a:latin typeface="Colaborate-Medium" panose="02000603070000020004" pitchFamily="2" charset="0"/>
            </a:endParaRPr>
          </a:p>
        </p:txBody>
      </p:sp>
      <p:sp>
        <p:nvSpPr>
          <p:cNvPr id="7" name="TextBox 6">
            <a:extLst>
              <a:ext uri="{FF2B5EF4-FFF2-40B4-BE49-F238E27FC236}">
                <a16:creationId xmlns:a16="http://schemas.microsoft.com/office/drawing/2014/main" id="{DCFC3DDF-EB59-B53E-8CFD-4B8AEF1A9907}"/>
              </a:ext>
            </a:extLst>
          </p:cNvPr>
          <p:cNvSpPr txBox="1"/>
          <p:nvPr/>
        </p:nvSpPr>
        <p:spPr>
          <a:xfrm>
            <a:off x="590550" y="405058"/>
            <a:ext cx="6094476" cy="461665"/>
          </a:xfrm>
          <a:prstGeom prst="rect">
            <a:avLst/>
          </a:prstGeom>
          <a:noFill/>
        </p:spPr>
        <p:txBody>
          <a:bodyPr wrap="square">
            <a:spAutoFit/>
          </a:bodyPr>
          <a:lstStyle/>
          <a:p>
            <a:r>
              <a:rPr lang="en-US" sz="2400" b="1" dirty="0">
                <a:solidFill>
                  <a:srgbClr val="A68462"/>
                </a:solidFill>
                <a:latin typeface="Colaborate-Regular" panose="02000503060000020004" pitchFamily="50" charset="0"/>
              </a:rPr>
              <a:t>ESTABLISHMENT OF SAGC</a:t>
            </a:r>
          </a:p>
        </p:txBody>
      </p:sp>
      <p:pic>
        <p:nvPicPr>
          <p:cNvPr id="2" name="Picture 1" descr="A picture containing graphical user interface&#10;&#10;Description automatically generated">
            <a:extLst>
              <a:ext uri="{FF2B5EF4-FFF2-40B4-BE49-F238E27FC236}">
                <a16:creationId xmlns:a16="http://schemas.microsoft.com/office/drawing/2014/main" id="{81A33807-8F16-8982-59C0-ED17638C2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385" y="23396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74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04FC6E2B-B08D-E785-F030-E5D72B4D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310" y="4482854"/>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5C9113C1-4C03-3BDB-B110-2F9C985C387E}"/>
              </a:ext>
            </a:extLst>
          </p:cNvPr>
          <p:cNvSpPr>
            <a:spLocks noGrp="1"/>
          </p:cNvSpPr>
          <p:nvPr>
            <p:ph idx="1"/>
          </p:nvPr>
        </p:nvSpPr>
        <p:spPr>
          <a:xfrm>
            <a:off x="523875" y="1390457"/>
            <a:ext cx="7559675" cy="5467543"/>
          </a:xfrm>
        </p:spPr>
        <p:txBody>
          <a:bodyPr>
            <a:noAutofit/>
          </a:bodyPr>
          <a:lstStyle/>
          <a:p>
            <a:pPr marL="342900" indent="-342900" algn="just">
              <a:buAutoNum type="arabicPeriod"/>
            </a:pPr>
            <a:r>
              <a:rPr lang="en-US" sz="2000" b="1" dirty="0">
                <a:solidFill>
                  <a:schemeClr val="tx1"/>
                </a:solidFill>
                <a:latin typeface="Colaborate-Medium" panose="02000603070000020004" pitchFamily="2" charset="0"/>
              </a:rPr>
              <a:t>The Council has the following registration Branches to cover Geomatics Field:</a:t>
            </a:r>
          </a:p>
          <a:p>
            <a:pPr marL="342900" indent="-342900" algn="just">
              <a:buAutoNum type="arabicPeriod"/>
            </a:pPr>
            <a:endParaRPr lang="en-US" sz="1200" b="1" dirty="0">
              <a:solidFill>
                <a:schemeClr val="tx1"/>
              </a:solidFill>
              <a:latin typeface="Colaborate-Medium" panose="02000603070000020004" pitchFamily="2" charset="0"/>
            </a:endParaRPr>
          </a:p>
          <a:p>
            <a:pPr lvl="1" algn="just">
              <a:lnSpc>
                <a:spcPct val="150000"/>
              </a:lnSpc>
            </a:pPr>
            <a:r>
              <a:rPr lang="en-US" sz="2000" dirty="0">
                <a:latin typeface="Colaborate-Regular" panose="02000503060000020004" pitchFamily="50" charset="0"/>
              </a:rPr>
              <a:t>Land Surveying Branch</a:t>
            </a:r>
          </a:p>
          <a:p>
            <a:pPr lvl="1" algn="just">
              <a:lnSpc>
                <a:spcPct val="150000"/>
              </a:lnSpc>
            </a:pPr>
            <a:r>
              <a:rPr lang="en-US" sz="2000" dirty="0">
                <a:latin typeface="Colaborate-Regular" panose="02000503060000020004" pitchFamily="50" charset="0"/>
              </a:rPr>
              <a:t>Engineering Surveying Branch</a:t>
            </a:r>
          </a:p>
          <a:p>
            <a:pPr lvl="1" algn="just">
              <a:lnSpc>
                <a:spcPct val="150000"/>
              </a:lnSpc>
            </a:pPr>
            <a:r>
              <a:rPr lang="en-US" sz="2000" dirty="0">
                <a:latin typeface="Colaborate-Regular" panose="02000503060000020004" pitchFamily="50" charset="0"/>
              </a:rPr>
              <a:t>Mine Surveying Branch</a:t>
            </a:r>
          </a:p>
          <a:p>
            <a:pPr lvl="1" algn="just">
              <a:lnSpc>
                <a:spcPct val="150000"/>
              </a:lnSpc>
            </a:pPr>
            <a:r>
              <a:rPr lang="en-US" sz="2000" dirty="0">
                <a:latin typeface="Colaborate-Regular" panose="02000503060000020004" pitchFamily="50" charset="0"/>
              </a:rPr>
              <a:t>Geo-Spatial Information Science Branch</a:t>
            </a:r>
          </a:p>
          <a:p>
            <a:pPr lvl="1" algn="just">
              <a:lnSpc>
                <a:spcPct val="150000"/>
              </a:lnSpc>
            </a:pPr>
            <a:r>
              <a:rPr lang="en-US" sz="2000" dirty="0">
                <a:latin typeface="Colaborate-Regular" panose="02000503060000020004" pitchFamily="50" charset="0"/>
              </a:rPr>
              <a:t>Hydrographic Surveying Branch</a:t>
            </a:r>
          </a:p>
          <a:p>
            <a:pPr lvl="1" algn="just">
              <a:lnSpc>
                <a:spcPct val="150000"/>
              </a:lnSpc>
            </a:pPr>
            <a:r>
              <a:rPr lang="en-US" sz="2000" dirty="0">
                <a:latin typeface="Colaborate-Regular" panose="02000503060000020004" pitchFamily="50" charset="0"/>
              </a:rPr>
              <a:t>Photogrammetric Surveying Branch</a:t>
            </a:r>
          </a:p>
          <a:p>
            <a:pPr algn="just"/>
            <a:endParaRPr lang="en-US" sz="2000" dirty="0">
              <a:latin typeface="Colaborate-Regular" panose="02000503060000020004" pitchFamily="50" charset="0"/>
            </a:endParaRPr>
          </a:p>
          <a:p>
            <a:pPr algn="just"/>
            <a:endParaRPr lang="en-US" sz="2000" dirty="0">
              <a:solidFill>
                <a:schemeClr val="tx1"/>
              </a:solidFill>
              <a:latin typeface="Colaborate-Regular" panose="02000503060000020004" pitchFamily="50" charset="0"/>
            </a:endParaRPr>
          </a:p>
          <a:p>
            <a:pPr algn="just"/>
            <a:endParaRPr lang="en-US" sz="2000" b="1" dirty="0">
              <a:solidFill>
                <a:schemeClr val="tx1"/>
              </a:solidFill>
              <a:latin typeface="Colaborate-Medium" panose="02000603070000020004" pitchFamily="2" charset="0"/>
            </a:endParaRPr>
          </a:p>
          <a:p>
            <a:pPr marL="342900" indent="-342900" algn="just">
              <a:buAutoNum type="arabicPeriod"/>
            </a:pPr>
            <a:endParaRPr lang="en-US" sz="2000" b="1" dirty="0">
              <a:latin typeface="Colaborate-Medium" panose="02000603070000020004" pitchFamily="2" charset="0"/>
            </a:endParaRPr>
          </a:p>
          <a:p>
            <a:pPr marL="742950" lvl="1" indent="0" algn="just">
              <a:buNone/>
            </a:pPr>
            <a:endParaRPr lang="en-US" sz="2000" dirty="0">
              <a:solidFill>
                <a:schemeClr val="tx1"/>
              </a:solidFill>
              <a:latin typeface="Colaborate-Medium" panose="02000603070000020004" pitchFamily="2" charset="0"/>
            </a:endParaRPr>
          </a:p>
        </p:txBody>
      </p:sp>
      <p:sp>
        <p:nvSpPr>
          <p:cNvPr id="8" name="TextBox 7">
            <a:extLst>
              <a:ext uri="{FF2B5EF4-FFF2-40B4-BE49-F238E27FC236}">
                <a16:creationId xmlns:a16="http://schemas.microsoft.com/office/drawing/2014/main" id="{EC38A20D-D52C-815B-29FE-80FB82609323}"/>
              </a:ext>
            </a:extLst>
          </p:cNvPr>
          <p:cNvSpPr txBox="1"/>
          <p:nvPr/>
        </p:nvSpPr>
        <p:spPr>
          <a:xfrm>
            <a:off x="523875" y="468558"/>
            <a:ext cx="6279261" cy="461665"/>
          </a:xfrm>
          <a:prstGeom prst="rect">
            <a:avLst/>
          </a:prstGeom>
          <a:noFill/>
        </p:spPr>
        <p:txBody>
          <a:bodyPr wrap="square">
            <a:spAutoFit/>
          </a:bodyPr>
          <a:lstStyle/>
          <a:p>
            <a:pPr algn="ctr"/>
            <a:r>
              <a:rPr lang="en-US" sz="2400" b="1" dirty="0">
                <a:solidFill>
                  <a:srgbClr val="A68462"/>
                </a:solidFill>
                <a:latin typeface="Colaborate-Regular" panose="02000503060000020004" pitchFamily="50" charset="0"/>
              </a:rPr>
              <a:t>GEOMATICS BRANCHES OF REGISTRATION</a:t>
            </a:r>
          </a:p>
        </p:txBody>
      </p:sp>
      <p:pic>
        <p:nvPicPr>
          <p:cNvPr id="2" name="Picture 1" descr="A picture containing graphical user interface&#10;&#10;Description automatically generated">
            <a:extLst>
              <a:ext uri="{FF2B5EF4-FFF2-40B4-BE49-F238E27FC236}">
                <a16:creationId xmlns:a16="http://schemas.microsoft.com/office/drawing/2014/main" id="{3E071A48-A969-A4DF-85D2-D07FC54EC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7920" y="16538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80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E82D-605F-4823-F770-7C94CD8E1507}"/>
            </a:ext>
          </a:extLst>
        </p:cNvPr>
        <p:cNvGrpSpPr/>
        <p:nvPr/>
      </p:nvGrpSpPr>
      <p:grpSpPr>
        <a:xfrm>
          <a:off x="0" y="0"/>
          <a:ext cx="0" cy="0"/>
          <a:chOff x="0" y="0"/>
          <a:chExt cx="0" cy="0"/>
        </a:xfrm>
      </p:grpSpPr>
      <p:pic>
        <p:nvPicPr>
          <p:cNvPr id="1026" name="Picture 4">
            <a:extLst>
              <a:ext uri="{FF2B5EF4-FFF2-40B4-BE49-F238E27FC236}">
                <a16:creationId xmlns:a16="http://schemas.microsoft.com/office/drawing/2014/main" id="{F70F6044-F6DC-C279-7CFD-62DE47C82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310" y="4482854"/>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EE3C7998-709B-4CC7-FED8-E6B961CAD71C}"/>
              </a:ext>
            </a:extLst>
          </p:cNvPr>
          <p:cNvSpPr>
            <a:spLocks noGrp="1"/>
          </p:cNvSpPr>
          <p:nvPr>
            <p:ph idx="1"/>
          </p:nvPr>
        </p:nvSpPr>
        <p:spPr>
          <a:xfrm>
            <a:off x="523875" y="1390457"/>
            <a:ext cx="7559675" cy="5467543"/>
          </a:xfrm>
        </p:spPr>
        <p:txBody>
          <a:bodyPr>
            <a:noAutofit/>
          </a:bodyPr>
          <a:lstStyle/>
          <a:p>
            <a:pPr marL="0" indent="0" algn="just">
              <a:buNone/>
            </a:pPr>
            <a:r>
              <a:rPr lang="en-US" sz="2000" b="1" dirty="0">
                <a:solidFill>
                  <a:schemeClr val="tx1"/>
                </a:solidFill>
                <a:latin typeface="Colaborate-Medium" panose="02000603070000020004" pitchFamily="2" charset="0"/>
              </a:rPr>
              <a:t>2. The Council has the following registration </a:t>
            </a:r>
            <a:r>
              <a:rPr lang="en-US" sz="2000" b="1" dirty="0">
                <a:latin typeface="Colaborate-Medium" panose="02000603070000020004" pitchFamily="2" charset="0"/>
              </a:rPr>
              <a:t>categories</a:t>
            </a:r>
            <a:r>
              <a:rPr lang="en-US" sz="2000" b="1" dirty="0">
                <a:solidFill>
                  <a:schemeClr val="tx1"/>
                </a:solidFill>
                <a:latin typeface="Colaborate-Medium" panose="02000603070000020004" pitchFamily="2" charset="0"/>
              </a:rPr>
              <a:t> to assign the   applicants into the appropriate Branch:</a:t>
            </a:r>
          </a:p>
          <a:p>
            <a:pPr marL="342900" indent="-342900" algn="just">
              <a:buAutoNum type="arabicPeriod"/>
            </a:pPr>
            <a:endParaRPr lang="en-US" sz="1200" b="1" dirty="0">
              <a:solidFill>
                <a:schemeClr val="tx1"/>
              </a:solidFill>
              <a:latin typeface="Colaborate-Medium" panose="02000603070000020004" pitchFamily="2" charset="0"/>
            </a:endParaRPr>
          </a:p>
          <a:p>
            <a:pPr lvl="1" algn="just">
              <a:lnSpc>
                <a:spcPct val="150000"/>
              </a:lnSpc>
            </a:pPr>
            <a:r>
              <a:rPr lang="en-US" sz="2000" dirty="0">
                <a:latin typeface="Colaborate-Regular" panose="02000503060000020004" pitchFamily="50" charset="0"/>
              </a:rPr>
              <a:t>Candidate geomatics practitioner (CGP)</a:t>
            </a:r>
          </a:p>
          <a:p>
            <a:pPr lvl="1" algn="just">
              <a:lnSpc>
                <a:spcPct val="150000"/>
              </a:lnSpc>
            </a:pPr>
            <a:r>
              <a:rPr lang="en-US" sz="2000" dirty="0">
                <a:latin typeface="Colaborate-Regular" panose="02000503060000020004" pitchFamily="50" charset="0"/>
              </a:rPr>
              <a:t>Geomatics Technician (</a:t>
            </a:r>
            <a:r>
              <a:rPr lang="en-US" sz="2000" dirty="0" err="1">
                <a:latin typeface="Colaborate-Regular" panose="02000503060000020004" pitchFamily="50" charset="0"/>
              </a:rPr>
              <a:t>GPc</a:t>
            </a:r>
            <a:r>
              <a:rPr lang="en-US" sz="2000" dirty="0">
                <a:latin typeface="Colaborate-Regular" panose="02000503060000020004" pitchFamily="50" charset="0"/>
              </a:rPr>
              <a:t>)</a:t>
            </a:r>
          </a:p>
          <a:p>
            <a:pPr lvl="1" algn="just">
              <a:lnSpc>
                <a:spcPct val="150000"/>
              </a:lnSpc>
            </a:pPr>
            <a:r>
              <a:rPr lang="en-US" sz="2000" dirty="0">
                <a:latin typeface="Colaborate-Regular" panose="02000503060000020004" pitchFamily="50" charset="0"/>
              </a:rPr>
              <a:t>Geomatics Technologist (</a:t>
            </a:r>
            <a:r>
              <a:rPr lang="en-US" sz="2000" dirty="0" err="1">
                <a:latin typeface="Colaborate-Regular" panose="02000503060000020004" pitchFamily="50" charset="0"/>
              </a:rPr>
              <a:t>GPg</a:t>
            </a:r>
            <a:r>
              <a:rPr lang="en-US" sz="2000" dirty="0">
                <a:latin typeface="Colaborate-Regular" panose="02000503060000020004" pitchFamily="50" charset="0"/>
              </a:rPr>
              <a:t>)</a:t>
            </a:r>
          </a:p>
          <a:p>
            <a:pPr lvl="1" algn="just">
              <a:lnSpc>
                <a:spcPct val="150000"/>
              </a:lnSpc>
            </a:pPr>
            <a:r>
              <a:rPr lang="en-US" sz="2000" dirty="0">
                <a:latin typeface="Colaborate-Regular" panose="02000503060000020004" pitchFamily="50" charset="0"/>
              </a:rPr>
              <a:t>Geomatics Professional (</a:t>
            </a:r>
            <a:r>
              <a:rPr lang="en-US" sz="2000" dirty="0" err="1">
                <a:latin typeface="Colaborate-Regular" panose="02000503060000020004" pitchFamily="50" charset="0"/>
              </a:rPr>
              <a:t>GPr</a:t>
            </a:r>
            <a:r>
              <a:rPr lang="en-US" sz="2000" dirty="0">
                <a:latin typeface="Colaborate-Regular" panose="02000503060000020004" pitchFamily="50" charset="0"/>
              </a:rPr>
              <a:t>)</a:t>
            </a:r>
          </a:p>
          <a:p>
            <a:pPr marL="0" indent="0" algn="just">
              <a:buNone/>
            </a:pPr>
            <a:endParaRPr lang="en-US" sz="2000" dirty="0">
              <a:latin typeface="Colaborate-Regular" panose="02000503060000020004" pitchFamily="50" charset="0"/>
            </a:endParaRPr>
          </a:p>
          <a:p>
            <a:pPr algn="just"/>
            <a:endParaRPr lang="en-US" sz="2000" dirty="0">
              <a:solidFill>
                <a:schemeClr val="tx1"/>
              </a:solidFill>
              <a:latin typeface="Colaborate-Regular" panose="02000503060000020004" pitchFamily="50" charset="0"/>
            </a:endParaRPr>
          </a:p>
          <a:p>
            <a:pPr algn="just"/>
            <a:endParaRPr lang="en-US" sz="2000" b="1" dirty="0">
              <a:solidFill>
                <a:schemeClr val="tx1"/>
              </a:solidFill>
              <a:latin typeface="Colaborate-Medium" panose="02000603070000020004" pitchFamily="2" charset="0"/>
            </a:endParaRPr>
          </a:p>
          <a:p>
            <a:pPr marL="342900" indent="-342900" algn="just">
              <a:buAutoNum type="arabicPeriod"/>
            </a:pPr>
            <a:endParaRPr lang="en-US" sz="2000" b="1" dirty="0">
              <a:latin typeface="Colaborate-Medium" panose="02000603070000020004" pitchFamily="2" charset="0"/>
            </a:endParaRPr>
          </a:p>
          <a:p>
            <a:pPr marL="742950" lvl="1" indent="0" algn="just">
              <a:buNone/>
            </a:pPr>
            <a:endParaRPr lang="en-US" sz="2000" dirty="0">
              <a:solidFill>
                <a:schemeClr val="tx1"/>
              </a:solidFill>
              <a:latin typeface="Colaborate-Medium" panose="02000603070000020004" pitchFamily="2" charset="0"/>
            </a:endParaRPr>
          </a:p>
        </p:txBody>
      </p:sp>
      <p:sp>
        <p:nvSpPr>
          <p:cNvPr id="8" name="TextBox 7">
            <a:extLst>
              <a:ext uri="{FF2B5EF4-FFF2-40B4-BE49-F238E27FC236}">
                <a16:creationId xmlns:a16="http://schemas.microsoft.com/office/drawing/2014/main" id="{DDF58C21-F933-3BAC-BF05-1CF46CA20643}"/>
              </a:ext>
            </a:extLst>
          </p:cNvPr>
          <p:cNvSpPr txBox="1"/>
          <p:nvPr/>
        </p:nvSpPr>
        <p:spPr>
          <a:xfrm>
            <a:off x="523875" y="468558"/>
            <a:ext cx="6279261" cy="461665"/>
          </a:xfrm>
          <a:prstGeom prst="rect">
            <a:avLst/>
          </a:prstGeom>
          <a:noFill/>
        </p:spPr>
        <p:txBody>
          <a:bodyPr wrap="square">
            <a:spAutoFit/>
          </a:bodyPr>
          <a:lstStyle/>
          <a:p>
            <a:pPr algn="ctr"/>
            <a:r>
              <a:rPr lang="en-US" sz="2400" b="1" dirty="0">
                <a:solidFill>
                  <a:srgbClr val="A68462"/>
                </a:solidFill>
                <a:latin typeface="Colaborate-Regular" panose="02000503060000020004" pitchFamily="50" charset="0"/>
              </a:rPr>
              <a:t>GEOMATICS REGISTRATION CATEGORIES</a:t>
            </a:r>
          </a:p>
        </p:txBody>
      </p:sp>
      <p:pic>
        <p:nvPicPr>
          <p:cNvPr id="2" name="Picture 1" descr="A picture containing graphical user interface&#10;&#10;Description automatically generated">
            <a:extLst>
              <a:ext uri="{FF2B5EF4-FFF2-40B4-BE49-F238E27FC236}">
                <a16:creationId xmlns:a16="http://schemas.microsoft.com/office/drawing/2014/main" id="{BBC7392E-3BA7-C70E-EFAC-E977EFE75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7920" y="165380"/>
            <a:ext cx="2460065" cy="17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23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04FC6E2B-B08D-E785-F030-E5D72B4D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310" y="4482854"/>
            <a:ext cx="7559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5C9113C1-4C03-3BDB-B110-2F9C985C387E}"/>
              </a:ext>
            </a:extLst>
          </p:cNvPr>
          <p:cNvSpPr>
            <a:spLocks noGrp="1"/>
          </p:cNvSpPr>
          <p:nvPr>
            <p:ph idx="1"/>
          </p:nvPr>
        </p:nvSpPr>
        <p:spPr>
          <a:xfrm>
            <a:off x="523874" y="1390457"/>
            <a:ext cx="9619585" cy="5467543"/>
          </a:xfrm>
        </p:spPr>
        <p:txBody>
          <a:bodyPr>
            <a:noAutofit/>
          </a:bodyPr>
          <a:lstStyle/>
          <a:p>
            <a:pPr marL="0" indent="0" algn="just">
              <a:buNone/>
            </a:pPr>
            <a:r>
              <a:rPr lang="en-US" sz="2000" b="1" dirty="0">
                <a:solidFill>
                  <a:schemeClr val="tx1"/>
                </a:solidFill>
                <a:latin typeface="Colaborate-Medium" panose="02000603070000020004" pitchFamily="2" charset="0"/>
              </a:rPr>
              <a:t>Each </a:t>
            </a:r>
            <a:r>
              <a:rPr lang="en-US" sz="2000" b="1" dirty="0">
                <a:latin typeface="Colaborate-Medium" panose="02000603070000020004" pitchFamily="2" charset="0"/>
              </a:rPr>
              <a:t>Category needs to follow this process towards registration process under the Branch of Choice:</a:t>
            </a:r>
          </a:p>
          <a:p>
            <a:pPr marL="628650" indent="-342900" algn="just">
              <a:buAutoNum type="arabicPeriod"/>
            </a:pPr>
            <a:r>
              <a:rPr lang="en-US" sz="1800" b="1" dirty="0">
                <a:latin typeface="Colaborate-Regular" panose="02000503060000020004" pitchFamily="50" charset="0"/>
              </a:rPr>
              <a:t>Candidate Geomatics Practitioner (CGP)</a:t>
            </a:r>
          </a:p>
          <a:p>
            <a:pPr marL="1028700" lvl="1" indent="-285750" algn="just">
              <a:buFont typeface="Courier New" panose="02070309020205020404" pitchFamily="49" charset="0"/>
              <a:buChar char="o"/>
            </a:pPr>
            <a:r>
              <a:rPr lang="en-US" sz="1800" dirty="0">
                <a:latin typeface="Colaborate-Regular" panose="02000503060000020004" pitchFamily="50" charset="0"/>
              </a:rPr>
              <a:t>Candidate Geomatics Practitioner is a person who has obtained a </a:t>
            </a:r>
            <a:r>
              <a:rPr lang="en-US" sz="1800" b="1" dirty="0">
                <a:latin typeface="Colaborate-Regular" panose="02000503060000020004" pitchFamily="50" charset="0"/>
              </a:rPr>
              <a:t>Qualification</a:t>
            </a:r>
            <a:r>
              <a:rPr lang="en-US" sz="1800" dirty="0">
                <a:latin typeface="Colaborate-Regular" panose="02000503060000020004" pitchFamily="50" charset="0"/>
              </a:rPr>
              <a:t> from an accredited Tertiary Institution at the </a:t>
            </a:r>
            <a:r>
              <a:rPr lang="en-US" sz="1800" b="1" dirty="0">
                <a:latin typeface="Colaborate-Regular" panose="02000503060000020004" pitchFamily="50" charset="0"/>
              </a:rPr>
              <a:t>Correct NQF Level </a:t>
            </a:r>
            <a:r>
              <a:rPr lang="en-US" sz="1800" dirty="0">
                <a:latin typeface="Colaborate-Regular" panose="02000503060000020004" pitchFamily="50" charset="0"/>
              </a:rPr>
              <a:t>and is desiring to register to commence training towards registration in one of the categories under one of the branches.</a:t>
            </a:r>
          </a:p>
          <a:p>
            <a:pPr marL="1028700" lvl="1" indent="-285750" algn="just">
              <a:buFont typeface="Courier New" panose="02070309020205020404" pitchFamily="49" charset="0"/>
              <a:buChar char="o"/>
            </a:pPr>
            <a:r>
              <a:rPr lang="en-US" sz="1800" dirty="0">
                <a:latin typeface="Colaborate-Regular" panose="02000503060000020004" pitchFamily="50" charset="0"/>
              </a:rPr>
              <a:t>Once the candidate is registered to serve articles, SAGC will supply Notes for Guidance which will stipulate the scope &amp; period of the requisite training.</a:t>
            </a:r>
          </a:p>
          <a:p>
            <a:pPr marL="1028700" lvl="1" indent="-285750" algn="just">
              <a:buFont typeface="Courier New" panose="02070309020205020404" pitchFamily="49" charset="0"/>
              <a:buChar char="o"/>
            </a:pPr>
            <a:r>
              <a:rPr lang="en-US" sz="1800" dirty="0">
                <a:latin typeface="Colaborate-Regular" panose="02000503060000020004" pitchFamily="50" charset="0"/>
              </a:rPr>
              <a:t>The candidate has to undertake practical training under a qualified Supervisor(</a:t>
            </a:r>
            <a:r>
              <a:rPr lang="en-US" sz="1800" b="1" dirty="0">
                <a:latin typeface="Colaborate-Regular" panose="02000503060000020004" pitchFamily="50" charset="0"/>
              </a:rPr>
              <a:t>Mentor</a:t>
            </a:r>
            <a:r>
              <a:rPr lang="en-US" sz="1800" dirty="0">
                <a:latin typeface="Colaborate-Regular" panose="02000503060000020004" pitchFamily="50" charset="0"/>
              </a:rPr>
              <a:t>) who should be registered with the South African Geomatics Council.</a:t>
            </a:r>
          </a:p>
          <a:p>
            <a:pPr marL="1028700" lvl="1" indent="-285750" algn="just">
              <a:buFont typeface="Courier New" panose="02070309020205020404" pitchFamily="49" charset="0"/>
              <a:buChar char="o"/>
            </a:pPr>
            <a:r>
              <a:rPr lang="en-US" sz="1800" dirty="0">
                <a:latin typeface="Colaborate-Regular" panose="02000503060000020004" pitchFamily="50" charset="0"/>
              </a:rPr>
              <a:t>As soon as the scope is been covered the candidate  must submit a signed Work Integrated Learning (</a:t>
            </a:r>
            <a:r>
              <a:rPr lang="en-US" sz="1800" b="1" dirty="0">
                <a:latin typeface="Colaborate-Regular" panose="02000503060000020004" pitchFamily="50" charset="0"/>
              </a:rPr>
              <a:t>WIL</a:t>
            </a:r>
            <a:r>
              <a:rPr lang="en-US" sz="1800" dirty="0">
                <a:latin typeface="Colaborate-Regular" panose="02000503060000020004" pitchFamily="50" charset="0"/>
              </a:rPr>
              <a:t>)  document for </a:t>
            </a:r>
            <a:r>
              <a:rPr lang="en-US" sz="1800" b="1" dirty="0">
                <a:latin typeface="Colaborate-Regular" panose="02000503060000020004" pitchFamily="50" charset="0"/>
              </a:rPr>
              <a:t>Assessment.</a:t>
            </a:r>
          </a:p>
          <a:p>
            <a:pPr marL="1028700" lvl="1" indent="-285750" algn="just">
              <a:buFont typeface="Courier New" panose="02070309020205020404" pitchFamily="49" charset="0"/>
              <a:buChar char="o"/>
            </a:pPr>
            <a:r>
              <a:rPr lang="en-US" sz="1800" dirty="0">
                <a:latin typeface="Colaborate-Regular" panose="02000503060000020004" pitchFamily="50" charset="0"/>
              </a:rPr>
              <a:t>They may be required to submit a written Essay or required or perform a Trial Test depending on the Branch &amp; category.</a:t>
            </a:r>
          </a:p>
          <a:p>
            <a:pPr marL="1028700" lvl="1" indent="-285750" algn="just">
              <a:buFont typeface="Courier New" panose="02070309020205020404" pitchFamily="49" charset="0"/>
              <a:buChar char="o"/>
            </a:pPr>
            <a:r>
              <a:rPr lang="en-US" sz="1800" dirty="0">
                <a:latin typeface="Colaborate-Regular" panose="02000503060000020004" pitchFamily="50" charset="0"/>
              </a:rPr>
              <a:t>All the above are submitted for </a:t>
            </a:r>
            <a:r>
              <a:rPr lang="en-US" sz="1800" b="1" dirty="0">
                <a:latin typeface="Colaborate-Regular" panose="02000503060000020004" pitchFamily="50" charset="0"/>
              </a:rPr>
              <a:t>Moderation</a:t>
            </a:r>
            <a:r>
              <a:rPr lang="en-US" sz="1800" dirty="0">
                <a:latin typeface="Colaborate-Regular" panose="02000503060000020004" pitchFamily="50" charset="0"/>
              </a:rPr>
              <a:t> and the decision of the moderation committee will be communicated to the candidate as it is the Final Decision</a:t>
            </a:r>
          </a:p>
          <a:p>
            <a:pPr marL="1028700" lvl="1" indent="-285750" algn="just">
              <a:buFont typeface="Courier New" panose="02070309020205020404" pitchFamily="49" charset="0"/>
              <a:buChar char="o"/>
            </a:pPr>
            <a:r>
              <a:rPr lang="en-US" sz="1800" dirty="0">
                <a:latin typeface="Colaborate-Regular" panose="02000503060000020004" pitchFamily="50" charset="0"/>
              </a:rPr>
              <a:t>On approval by the Moderation, the Candidate will be allowed to write the </a:t>
            </a:r>
            <a:r>
              <a:rPr lang="en-US" sz="1800" b="1" dirty="0">
                <a:latin typeface="Colaborate-Regular" panose="02000503060000020004" pitchFamily="50" charset="0"/>
              </a:rPr>
              <a:t>Law Exam, </a:t>
            </a:r>
            <a:r>
              <a:rPr lang="en-US" sz="1800" dirty="0">
                <a:latin typeface="Colaborate-Regular" panose="02000503060000020004" pitchFamily="50" charset="0"/>
              </a:rPr>
              <a:t>only then Registration is effected.</a:t>
            </a:r>
          </a:p>
          <a:p>
            <a:pPr marL="1028700" lvl="1" indent="-342900" algn="just">
              <a:buFont typeface="Courier New" panose="02070309020205020404" pitchFamily="49" charset="0"/>
              <a:buChar char="o"/>
            </a:pPr>
            <a:endParaRPr lang="en-US" sz="1800" dirty="0">
              <a:latin typeface="Colaborate-Regular" panose="02000503060000020004" pitchFamily="50" charset="0"/>
            </a:endParaRPr>
          </a:p>
          <a:p>
            <a:pPr marL="742950" lvl="1" indent="0" algn="just">
              <a:buNone/>
            </a:pPr>
            <a:endParaRPr lang="en-US" sz="2000" dirty="0">
              <a:solidFill>
                <a:schemeClr val="tx1"/>
              </a:solidFill>
              <a:latin typeface="Colaborate-Medium" panose="02000603070000020004" pitchFamily="2" charset="0"/>
            </a:endParaRPr>
          </a:p>
        </p:txBody>
      </p:sp>
      <p:sp>
        <p:nvSpPr>
          <p:cNvPr id="8" name="TextBox 7">
            <a:extLst>
              <a:ext uri="{FF2B5EF4-FFF2-40B4-BE49-F238E27FC236}">
                <a16:creationId xmlns:a16="http://schemas.microsoft.com/office/drawing/2014/main" id="{EC38A20D-D52C-815B-29FE-80FB82609323}"/>
              </a:ext>
            </a:extLst>
          </p:cNvPr>
          <p:cNvSpPr txBox="1"/>
          <p:nvPr/>
        </p:nvSpPr>
        <p:spPr>
          <a:xfrm>
            <a:off x="523875" y="553133"/>
            <a:ext cx="6094476" cy="830997"/>
          </a:xfrm>
          <a:prstGeom prst="rect">
            <a:avLst/>
          </a:prstGeom>
          <a:noFill/>
        </p:spPr>
        <p:txBody>
          <a:bodyPr wrap="square">
            <a:spAutoFit/>
          </a:bodyPr>
          <a:lstStyle/>
          <a:p>
            <a:r>
              <a:rPr lang="en-US" sz="2400" b="1" dirty="0">
                <a:solidFill>
                  <a:srgbClr val="A68462"/>
                </a:solidFill>
                <a:latin typeface="Colaborate-Regular" panose="02000503060000020004" pitchFamily="50" charset="0"/>
              </a:rPr>
              <a:t>REGISTRATION PROCESS</a:t>
            </a:r>
          </a:p>
          <a:p>
            <a:endParaRPr lang="en-US" sz="2400" b="1" dirty="0">
              <a:solidFill>
                <a:srgbClr val="A68462"/>
              </a:solidFill>
              <a:latin typeface="Colaborate-Regular" panose="02000503060000020004" pitchFamily="50" charset="0"/>
            </a:endParaRPr>
          </a:p>
        </p:txBody>
      </p:sp>
      <p:pic>
        <p:nvPicPr>
          <p:cNvPr id="2" name="Picture 1" descr="A picture containing graphical user interface&#10;&#10;Description automatically generated">
            <a:extLst>
              <a:ext uri="{FF2B5EF4-FFF2-40B4-BE49-F238E27FC236}">
                <a16:creationId xmlns:a16="http://schemas.microsoft.com/office/drawing/2014/main" id="{968C0726-3332-82F2-2D6B-840B04E3D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3458" y="153950"/>
            <a:ext cx="1800891" cy="15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335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DA2580E2CE2428EB1EBABCE0ABD44" ma:contentTypeVersion="14" ma:contentTypeDescription="Create a new document." ma:contentTypeScope="" ma:versionID="2d2189e9f8b6ec0a31e76a66fdee059e">
  <xsd:schema xmlns:xsd="http://www.w3.org/2001/XMLSchema" xmlns:xs="http://www.w3.org/2001/XMLSchema" xmlns:p="http://schemas.microsoft.com/office/2006/metadata/properties" xmlns:ns2="5ab9874a-c104-4ec5-8c42-144d30a8925f" xmlns:ns3="486d2b5f-3c15-411a-be18-bdb13de83182" targetNamespace="http://schemas.microsoft.com/office/2006/metadata/properties" ma:root="true" ma:fieldsID="5b2ce1226b0d15467bd8c9480264b392" ns2:_="" ns3:_="">
    <xsd:import namespace="5ab9874a-c104-4ec5-8c42-144d30a8925f"/>
    <xsd:import namespace="486d2b5f-3c15-411a-be18-bdb13de8318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9874a-c104-4ec5-8c42-144d30a892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6d2b5f-3c15-411a-be18-bdb13de8318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BAE926-1A83-4478-BD2B-8E8E924BE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b9874a-c104-4ec5-8c42-144d30a8925f"/>
    <ds:schemaRef ds:uri="486d2b5f-3c15-411a-be18-bdb13de83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06918-EF8D-4E98-8668-FE7D747C57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426</TotalTime>
  <Words>932</Words>
  <Application>Microsoft Macintosh PowerPoint</Application>
  <PresentationFormat>Widescreen</PresentationFormat>
  <Paragraphs>135</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Colaborate-Medium</vt:lpstr>
      <vt:lpstr>Colaborate-Regular</vt:lpstr>
      <vt:lpstr>Courier New</vt:lpstr>
      <vt:lpstr>Symbol</vt:lpstr>
      <vt:lpstr>Wingdings</vt:lpstr>
      <vt:lpstr>Office Theme</vt:lpstr>
      <vt:lpstr>SAGC PRESENTATION 15/05/2025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Sewela Lekgothoane</dc:creator>
  <cp:lastModifiedBy>Luyanda Gqiba</cp:lastModifiedBy>
  <cp:revision>13</cp:revision>
  <dcterms:created xsi:type="dcterms:W3CDTF">2024-09-19T10:07:07Z</dcterms:created>
  <dcterms:modified xsi:type="dcterms:W3CDTF">2025-05-14T14:34:49Z</dcterms:modified>
</cp:coreProperties>
</file>